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sldIdLst>
    <p:sldId id="256" r:id="rId2"/>
    <p:sldId id="376" r:id="rId3"/>
    <p:sldId id="257" r:id="rId4"/>
    <p:sldId id="263" r:id="rId5"/>
    <p:sldId id="374" r:id="rId6"/>
    <p:sldId id="302" r:id="rId7"/>
    <p:sldId id="306" r:id="rId8"/>
    <p:sldId id="304" r:id="rId9"/>
    <p:sldId id="370" r:id="rId10"/>
    <p:sldId id="305" r:id="rId11"/>
    <p:sldId id="258" r:id="rId12"/>
    <p:sldId id="334" r:id="rId13"/>
    <p:sldId id="323" r:id="rId14"/>
    <p:sldId id="324" r:id="rId15"/>
    <p:sldId id="325" r:id="rId16"/>
    <p:sldId id="326" r:id="rId17"/>
    <p:sldId id="327" r:id="rId18"/>
    <p:sldId id="328" r:id="rId19"/>
    <p:sldId id="293" r:id="rId20"/>
    <p:sldId id="329" r:id="rId21"/>
    <p:sldId id="294" r:id="rId22"/>
    <p:sldId id="330" r:id="rId23"/>
    <p:sldId id="331" r:id="rId24"/>
    <p:sldId id="296" r:id="rId25"/>
    <p:sldId id="332" r:id="rId26"/>
    <p:sldId id="273" r:id="rId27"/>
    <p:sldId id="270" r:id="rId28"/>
    <p:sldId id="274" r:id="rId29"/>
    <p:sldId id="275" r:id="rId30"/>
    <p:sldId id="276" r:id="rId31"/>
    <p:sldId id="278" r:id="rId32"/>
    <p:sldId id="333" r:id="rId33"/>
    <p:sldId id="271" r:id="rId34"/>
    <p:sldId id="277" r:id="rId35"/>
    <p:sldId id="279" r:id="rId36"/>
    <p:sldId id="336" r:id="rId37"/>
    <p:sldId id="337" r:id="rId38"/>
    <p:sldId id="338" r:id="rId39"/>
    <p:sldId id="283" r:id="rId40"/>
    <p:sldId id="315" r:id="rId41"/>
    <p:sldId id="339" r:id="rId42"/>
    <p:sldId id="340" r:id="rId43"/>
    <p:sldId id="343" r:id="rId44"/>
    <p:sldId id="341" r:id="rId45"/>
    <p:sldId id="342" r:id="rId46"/>
    <p:sldId id="344" r:id="rId47"/>
    <p:sldId id="348" r:id="rId48"/>
    <p:sldId id="345" r:id="rId49"/>
    <p:sldId id="349" r:id="rId50"/>
    <p:sldId id="316" r:id="rId51"/>
    <p:sldId id="317" r:id="rId52"/>
    <p:sldId id="319" r:id="rId53"/>
    <p:sldId id="318" r:id="rId54"/>
    <p:sldId id="320" r:id="rId55"/>
    <p:sldId id="321" r:id="rId56"/>
    <p:sldId id="350" r:id="rId57"/>
    <p:sldId id="351" r:id="rId58"/>
    <p:sldId id="354" r:id="rId59"/>
    <p:sldId id="352" r:id="rId60"/>
    <p:sldId id="367" r:id="rId61"/>
    <p:sldId id="366" r:id="rId62"/>
    <p:sldId id="371" r:id="rId63"/>
    <p:sldId id="359" r:id="rId64"/>
    <p:sldId id="360" r:id="rId65"/>
    <p:sldId id="372" r:id="rId66"/>
    <p:sldId id="361" r:id="rId67"/>
    <p:sldId id="369" r:id="rId68"/>
    <p:sldId id="362" r:id="rId69"/>
    <p:sldId id="363" r:id="rId70"/>
    <p:sldId id="364" r:id="rId71"/>
    <p:sldId id="365" r:id="rId72"/>
    <p:sldId id="282" r:id="rId73"/>
    <p:sldId id="297" r:id="rId74"/>
    <p:sldId id="298" r:id="rId75"/>
    <p:sldId id="280" r:id="rId76"/>
    <p:sldId id="284" r:id="rId77"/>
    <p:sldId id="299" r:id="rId78"/>
    <p:sldId id="260" r:id="rId79"/>
    <p:sldId id="261" r:id="rId80"/>
    <p:sldId id="303" r:id="rId81"/>
    <p:sldId id="307" r:id="rId82"/>
    <p:sldId id="312" r:id="rId83"/>
    <p:sldId id="314"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DD2"/>
    <a:srgbClr val="FDF1F4"/>
    <a:srgbClr val="D61454"/>
    <a:srgbClr val="FF267D"/>
    <a:srgbClr val="D606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5" d="100"/>
          <a:sy n="105" d="100"/>
        </p:scale>
        <p:origin x="-1200" y="-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2"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2"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x-none"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F332C6E4-B968-0442-A9BC-36657ABE6B2B}" type="datetimeFigureOut">
              <a:rPr lang="en-US" smtClean="0"/>
              <a:t>14/06/12</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2D57B0AA-AC8E-4463-ADAC-E87D09B82E4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F332C6E4-B968-0442-A9BC-36657ABE6B2B}" type="datetimeFigureOut">
              <a:rPr lang="en-US" smtClean="0"/>
              <a:t>14/06/12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EF668-7EBC-7547-942E-64857AF1A5D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x-none"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F332C6E4-B968-0442-A9BC-36657ABE6B2B}" type="datetimeFigureOut">
              <a:rPr lang="en-US" smtClean="0"/>
              <a:t>14/06/12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EF668-7EBC-7547-942E-64857AF1A5D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F332C6E4-B968-0442-A9BC-36657ABE6B2B}" type="datetimeFigureOut">
              <a:rPr lang="en-US" smtClean="0"/>
              <a:t>14/06/12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EF668-7EBC-7547-942E-64857AF1A5D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x-none"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F332C6E4-B968-0442-A9BC-36657ABE6B2B}" type="datetimeFigureOut">
              <a:rPr lang="en-US" smtClean="0"/>
              <a:t>14/06/12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EF668-7EBC-7547-942E-64857AF1A5D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5" name="Date Placeholder 4"/>
          <p:cNvSpPr>
            <a:spLocks noGrp="1"/>
          </p:cNvSpPr>
          <p:nvPr>
            <p:ph type="dt" sz="half" idx="10"/>
          </p:nvPr>
        </p:nvSpPr>
        <p:spPr/>
        <p:txBody>
          <a:bodyPr/>
          <a:lstStyle/>
          <a:p>
            <a:fld id="{F332C6E4-B968-0442-A9BC-36657ABE6B2B}" type="datetimeFigureOut">
              <a:rPr lang="en-US" smtClean="0"/>
              <a:t>14/06/12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EF668-7EBC-7547-942E-64857AF1A5D3}" type="slidenum">
              <a:rPr lang="en-US" smtClean="0"/>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7" name="Date Placeholder 6"/>
          <p:cNvSpPr>
            <a:spLocks noGrp="1"/>
          </p:cNvSpPr>
          <p:nvPr>
            <p:ph type="dt" sz="half" idx="10"/>
          </p:nvPr>
        </p:nvSpPr>
        <p:spPr/>
        <p:txBody>
          <a:bodyPr/>
          <a:lstStyle/>
          <a:p>
            <a:fld id="{F332C6E4-B968-0442-A9BC-36657ABE6B2B}" type="datetimeFigureOut">
              <a:rPr lang="en-US" smtClean="0"/>
              <a:t>14/06/12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1EF668-7EBC-7547-942E-64857AF1A5D3}" type="slidenum">
              <a:rPr lang="en-US" smtClean="0"/>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F332C6E4-B968-0442-A9BC-36657ABE6B2B}" type="datetimeFigureOut">
              <a:rPr lang="en-US" smtClean="0"/>
              <a:t>14/06/12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1EF668-7EBC-7547-942E-64857AF1A5D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2C6E4-B968-0442-A9BC-36657ABE6B2B}" type="datetimeFigureOut">
              <a:rPr lang="en-US" smtClean="0"/>
              <a:t>14/06/12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1EF668-7EBC-7547-942E-64857AF1A5D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x-none"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F332C6E4-B968-0442-A9BC-36657ABE6B2B}" type="datetimeFigureOut">
              <a:rPr lang="en-US" smtClean="0"/>
              <a:t>14/06/12</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a:p>
        </p:txBody>
      </p:sp>
      <p:sp>
        <p:nvSpPr>
          <p:cNvPr id="7" name="Slide Number Placeholder 6"/>
          <p:cNvSpPr>
            <a:spLocks noGrp="1"/>
          </p:cNvSpPr>
          <p:nvPr>
            <p:ph type="sldNum" sz="quarter" idx="12"/>
          </p:nvPr>
        </p:nvSpPr>
        <p:spPr>
          <a:xfrm rot="60000">
            <a:off x="7557313" y="5896961"/>
            <a:ext cx="554023" cy="365125"/>
          </a:xfrm>
        </p:spPr>
        <p:txBody>
          <a:bodyPr/>
          <a:lstStyle/>
          <a:p>
            <a:fld id="{3E1EF668-7EBC-7547-942E-64857AF1A5D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x-none"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F332C6E4-B968-0442-A9BC-36657ABE6B2B}" type="datetimeFigureOut">
              <a:rPr lang="en-US" smtClean="0"/>
              <a:t>14/06/12</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a:p>
        </p:txBody>
      </p:sp>
      <p:sp>
        <p:nvSpPr>
          <p:cNvPr id="7" name="Slide Number Placeholder 6"/>
          <p:cNvSpPr>
            <a:spLocks noGrp="1"/>
          </p:cNvSpPr>
          <p:nvPr>
            <p:ph type="sldNum" sz="quarter" idx="12"/>
          </p:nvPr>
        </p:nvSpPr>
        <p:spPr>
          <a:xfrm rot="60000">
            <a:off x="7562089" y="5900026"/>
            <a:ext cx="554023" cy="365125"/>
          </a:xfrm>
        </p:spPr>
        <p:txBody>
          <a:bodyPr/>
          <a:lstStyle/>
          <a:p>
            <a:fld id="{3E1EF668-7EBC-7547-942E-64857AF1A5D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3"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3"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x-none"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F332C6E4-B968-0442-A9BC-36657ABE6B2B}" type="datetimeFigureOut">
              <a:rPr lang="en-US" smtClean="0"/>
              <a:t>14/06/12</a:t>
            </a:fld>
            <a:endParaRPr lang="en-US"/>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3E1EF668-7EBC-7547-942E-64857AF1A5D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31.png"/><Relationship Id="rId8" Type="http://schemas.openxmlformats.org/officeDocument/2006/relationships/image" Target="../media/image23.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3.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23.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aulgraham.com/ica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lanet.clojure.in/" TargetMode="External"/><Relationship Id="rId3" Type="http://schemas.openxmlformats.org/officeDocument/2006/relationships/hyperlink" Target="http://www.clojuregazette.com/archive.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ip.tv/clojure" TargetMode="External"/><Relationship Id="rId3" Type="http://schemas.openxmlformats.org/officeDocument/2006/relationships/hyperlink" Target="http://cemerick.com/2012/05/02/starting-clojur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cw.mit.edu/courses/electrical-engineering-and-computer-science/6-001-structure-and-interpretation-of-computer-programs-spring-2005/index.htm" TargetMode="External"/><Relationship Id="rId3" Type="http://schemas.openxmlformats.org/officeDocument/2006/relationships/hyperlink" Target="http://vimeo.com/19404746"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meo.com/channels/fulldisclojure/"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www.bestinclass.dk/" TargetMode="External"/><Relationship Id="rId4" Type="http://schemas.openxmlformats.org/officeDocument/2006/relationships/hyperlink" Target="http://www.chris-granger.com/" TargetMode="External"/><Relationship Id="rId1" Type="http://schemas.openxmlformats.org/officeDocument/2006/relationships/slideLayout" Target="../slideLayouts/slideLayout2.xml"/><Relationship Id="rId2" Type="http://schemas.openxmlformats.org/officeDocument/2006/relationships/hyperlink" Target="http://nakkaya.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mcgrana/adder.git"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What </a:t>
            </a:r>
            <a:r>
              <a:rPr lang="en-US" dirty="0" err="1" smtClean="0"/>
              <a:t>Clojure</a:t>
            </a:r>
            <a:r>
              <a:rPr lang="en-US" dirty="0" smtClean="0"/>
              <a:t> has taught me</a:t>
            </a:r>
            <a:endParaRPr lang="en-US" dirty="0"/>
          </a:p>
        </p:txBody>
      </p:sp>
      <p:sp>
        <p:nvSpPr>
          <p:cNvPr id="3" name="Subtitle 2"/>
          <p:cNvSpPr>
            <a:spLocks noGrp="1"/>
          </p:cNvSpPr>
          <p:nvPr>
            <p:ph type="subTitle" idx="1"/>
          </p:nvPr>
        </p:nvSpPr>
        <p:spPr/>
        <p:txBody>
          <a:bodyPr/>
          <a:lstStyle/>
          <a:p>
            <a:r>
              <a:rPr lang="en-US" dirty="0" smtClean="0"/>
              <a:t>Chris Zheng</a:t>
            </a:r>
            <a:endParaRPr lang="en-US" dirty="0"/>
          </a:p>
        </p:txBody>
      </p:sp>
    </p:spTree>
    <p:extLst>
      <p:ext uri="{BB962C8B-B14F-4D97-AF65-F5344CB8AC3E}">
        <p14:creationId xmlns:p14="http://schemas.microsoft.com/office/powerpoint/2010/main" val="33935387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Clojure</a:t>
            </a:r>
            <a:r>
              <a:rPr lang="en-US" dirty="0" smtClean="0"/>
              <a:t> has made </a:t>
            </a:r>
            <a:r>
              <a:rPr lang="en-US" dirty="0" smtClean="0"/>
              <a:t>me a Better Programmer</a:t>
            </a:r>
            <a:endParaRPr lang="en-US" dirty="0"/>
          </a:p>
        </p:txBody>
      </p:sp>
      <p:sp>
        <p:nvSpPr>
          <p:cNvPr id="3" name="Content Placeholder 2"/>
          <p:cNvSpPr>
            <a:spLocks noGrp="1"/>
          </p:cNvSpPr>
          <p:nvPr>
            <p:ph idx="1"/>
          </p:nvPr>
        </p:nvSpPr>
        <p:spPr/>
        <p:txBody>
          <a:bodyPr/>
          <a:lstStyle/>
          <a:p>
            <a:pPr marL="0" indent="0">
              <a:buNone/>
            </a:pPr>
            <a:r>
              <a:rPr lang="en-US" dirty="0" smtClean="0"/>
              <a:t> </a:t>
            </a:r>
          </a:p>
          <a:p>
            <a:r>
              <a:rPr lang="en-US" dirty="0" smtClean="0"/>
              <a:t> Faster Project (and Idea) Deployment</a:t>
            </a:r>
          </a:p>
          <a:p>
            <a:endParaRPr lang="en-US" dirty="0" smtClean="0"/>
          </a:p>
          <a:p>
            <a:r>
              <a:rPr lang="en-US" dirty="0" smtClean="0"/>
              <a:t> Faster Rate of Learning</a:t>
            </a:r>
          </a:p>
          <a:p>
            <a:pPr marL="365760" lvl="1" indent="0">
              <a:buNone/>
            </a:pPr>
            <a:endParaRPr lang="en-US" dirty="0" smtClean="0"/>
          </a:p>
          <a:p>
            <a:r>
              <a:rPr lang="en-US" dirty="0"/>
              <a:t> </a:t>
            </a:r>
            <a:r>
              <a:rPr lang="en-US" dirty="0" smtClean="0"/>
              <a:t>Better Creativity and Language Design</a:t>
            </a:r>
          </a:p>
          <a:p>
            <a:endParaRPr lang="en-US" dirty="0"/>
          </a:p>
          <a:p>
            <a:r>
              <a:rPr lang="en-US" dirty="0" smtClean="0"/>
              <a:t> Profound Love of Programming </a:t>
            </a:r>
          </a:p>
          <a:p>
            <a:endParaRPr lang="en-US" dirty="0"/>
          </a:p>
        </p:txBody>
      </p:sp>
    </p:spTree>
    <p:extLst>
      <p:ext uri="{BB962C8B-B14F-4D97-AF65-F5344CB8AC3E}">
        <p14:creationId xmlns:p14="http://schemas.microsoft.com/office/powerpoint/2010/main" val="3040037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a:xfrm>
            <a:off x="1463040" y="2119257"/>
            <a:ext cx="3423884" cy="3603812"/>
          </a:xfrm>
        </p:spPr>
        <p:txBody>
          <a:bodyPr>
            <a:normAutofit/>
          </a:bodyPr>
          <a:lstStyle/>
          <a:p>
            <a:r>
              <a:rPr lang="en-US" dirty="0" smtClean="0"/>
              <a:t> Mindsets</a:t>
            </a:r>
            <a:endParaRPr lang="en-US" dirty="0"/>
          </a:p>
          <a:p>
            <a:pPr lvl="1"/>
            <a:endParaRPr lang="en-US" dirty="0" smtClean="0"/>
          </a:p>
          <a:p>
            <a:pPr lvl="1"/>
            <a:endParaRPr lang="en-US" dirty="0" smtClean="0"/>
          </a:p>
          <a:p>
            <a:r>
              <a:rPr lang="en-US" dirty="0" smtClean="0"/>
              <a:t> Tools for Learning</a:t>
            </a:r>
          </a:p>
          <a:p>
            <a:endParaRPr lang="en-US" dirty="0"/>
          </a:p>
          <a:p>
            <a:endParaRPr lang="en-US" dirty="0" smtClean="0"/>
          </a:p>
          <a:p>
            <a:r>
              <a:rPr lang="en-US" dirty="0" smtClean="0"/>
              <a:t> Free </a:t>
            </a:r>
            <a:r>
              <a:rPr lang="en-US" dirty="0"/>
              <a:t>Resources</a:t>
            </a:r>
          </a:p>
          <a:p>
            <a:pPr lvl="1"/>
            <a:endParaRPr lang="en-US" dirty="0"/>
          </a:p>
          <a:p>
            <a:pPr lvl="1"/>
            <a:endParaRPr lang="en-US" dirty="0"/>
          </a:p>
        </p:txBody>
      </p:sp>
    </p:spTree>
    <p:extLst>
      <p:ext uri="{BB962C8B-B14F-4D97-AF65-F5344CB8AC3E}">
        <p14:creationId xmlns:p14="http://schemas.microsoft.com/office/powerpoint/2010/main" val="16754547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793554"/>
            <a:ext cx="6965245" cy="1202485"/>
          </a:xfrm>
        </p:spPr>
        <p:txBody>
          <a:bodyPr/>
          <a:lstStyle/>
          <a:p>
            <a:r>
              <a:rPr lang="en-US" dirty="0" smtClean="0"/>
              <a:t>Talk Outline</a:t>
            </a:r>
            <a:endParaRPr lang="en-US" dirty="0"/>
          </a:p>
        </p:txBody>
      </p:sp>
      <p:sp>
        <p:nvSpPr>
          <p:cNvPr id="3" name="Content Placeholder 2"/>
          <p:cNvSpPr>
            <a:spLocks noGrp="1"/>
          </p:cNvSpPr>
          <p:nvPr>
            <p:ph idx="1"/>
          </p:nvPr>
        </p:nvSpPr>
        <p:spPr>
          <a:xfrm>
            <a:off x="1463040" y="2119257"/>
            <a:ext cx="3423884" cy="3603812"/>
          </a:xfrm>
        </p:spPr>
        <p:txBody>
          <a:bodyPr>
            <a:normAutofit/>
          </a:bodyPr>
          <a:lstStyle/>
          <a:p>
            <a:r>
              <a:rPr lang="en-US" dirty="0" smtClean="0"/>
              <a:t> Mindsets</a:t>
            </a:r>
            <a:endParaRPr lang="en-US" dirty="0"/>
          </a:p>
          <a:p>
            <a:pPr lvl="1"/>
            <a:endParaRPr lang="en-US" dirty="0" smtClean="0"/>
          </a:p>
          <a:p>
            <a:pPr lvl="1"/>
            <a:endParaRPr lang="en-US" dirty="0" smtClean="0"/>
          </a:p>
          <a:p>
            <a:r>
              <a:rPr lang="en-US" dirty="0" smtClean="0"/>
              <a:t> Tools for Learning</a:t>
            </a:r>
          </a:p>
          <a:p>
            <a:endParaRPr lang="en-US" dirty="0"/>
          </a:p>
          <a:p>
            <a:endParaRPr lang="en-US" dirty="0" smtClean="0"/>
          </a:p>
          <a:p>
            <a:r>
              <a:rPr lang="en-US" dirty="0"/>
              <a:t> </a:t>
            </a:r>
            <a:r>
              <a:rPr lang="en-US" dirty="0"/>
              <a:t>Free Resources</a:t>
            </a:r>
          </a:p>
          <a:p>
            <a:endParaRPr lang="en-US" dirty="0" smtClean="0"/>
          </a:p>
          <a:p>
            <a:pPr lvl="1"/>
            <a:endParaRPr lang="en-US" dirty="0"/>
          </a:p>
          <a:p>
            <a:pPr lvl="1"/>
            <a:endParaRPr lang="en-US" dirty="0"/>
          </a:p>
        </p:txBody>
      </p:sp>
      <p:sp>
        <p:nvSpPr>
          <p:cNvPr id="4" name="Rectangle 3"/>
          <p:cNvSpPr/>
          <p:nvPr/>
        </p:nvSpPr>
        <p:spPr>
          <a:xfrm>
            <a:off x="1282095" y="1959592"/>
            <a:ext cx="6507239" cy="83440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4653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190500"/>
            <a:ext cx="9144000" cy="6464105"/>
          </a:xfrm>
          <a:prstGeom prst="rect">
            <a:avLst/>
          </a:prstGeom>
        </p:spPr>
      </p:pic>
      <p:pic>
        <p:nvPicPr>
          <p:cNvPr id="9" name="Picture 8"/>
          <p:cNvPicPr>
            <a:picLocks noChangeAspect="1"/>
          </p:cNvPicPr>
          <p:nvPr/>
        </p:nvPicPr>
        <p:blipFill>
          <a:blip r:embed="rId3"/>
          <a:stretch>
            <a:fillRect/>
          </a:stretch>
        </p:blipFill>
        <p:spPr>
          <a:xfrm>
            <a:off x="2401951" y="1253413"/>
            <a:ext cx="4051300" cy="3937000"/>
          </a:xfrm>
          <a:prstGeom prst="rect">
            <a:avLst/>
          </a:prstGeom>
        </p:spPr>
      </p:pic>
      <p:sp>
        <p:nvSpPr>
          <p:cNvPr id="3" name="Rectangle 2"/>
          <p:cNvSpPr/>
          <p:nvPr/>
        </p:nvSpPr>
        <p:spPr>
          <a:xfrm>
            <a:off x="7772141" y="6212582"/>
            <a:ext cx="1256243" cy="345143"/>
          </a:xfrm>
          <a:prstGeom prst="rect">
            <a:avLst/>
          </a:prstGeom>
          <a:solidFill>
            <a:srgbClr val="F7FDD2"/>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p:cNvSpPr txBox="1"/>
          <p:nvPr/>
        </p:nvSpPr>
        <p:spPr>
          <a:xfrm>
            <a:off x="366365" y="1727679"/>
            <a:ext cx="1938952" cy="584776"/>
          </a:xfrm>
          <a:prstGeom prst="rect">
            <a:avLst/>
          </a:prstGeom>
          <a:noFill/>
        </p:spPr>
        <p:txBody>
          <a:bodyPr wrap="none" rtlCol="0">
            <a:spAutoFit/>
          </a:bodyPr>
          <a:lstStyle/>
          <a:p>
            <a:r>
              <a:rPr lang="en-US" sz="3200" dirty="0" err="1"/>
              <a:t>Organised</a:t>
            </a:r>
            <a:endParaRPr lang="en-US" sz="3200" dirty="0"/>
          </a:p>
        </p:txBody>
      </p:sp>
      <p:sp>
        <p:nvSpPr>
          <p:cNvPr id="7" name="Rectangle 6"/>
          <p:cNvSpPr/>
          <p:nvPr/>
        </p:nvSpPr>
        <p:spPr>
          <a:xfrm>
            <a:off x="6681879" y="1626595"/>
            <a:ext cx="1600719" cy="584776"/>
          </a:xfrm>
          <a:prstGeom prst="rect">
            <a:avLst/>
          </a:prstGeom>
        </p:spPr>
        <p:txBody>
          <a:bodyPr wrap="none">
            <a:spAutoFit/>
          </a:bodyPr>
          <a:lstStyle/>
          <a:p>
            <a:r>
              <a:rPr lang="en-US" sz="3200" dirty="0" smtClean="0">
                <a:solidFill>
                  <a:srgbClr val="FFFFFF"/>
                </a:solidFill>
              </a:rPr>
              <a:t>Creative</a:t>
            </a:r>
            <a:endParaRPr lang="en-US" sz="3200" dirty="0">
              <a:solidFill>
                <a:srgbClr val="FFFFFF"/>
              </a:solidFill>
            </a:endParaRPr>
          </a:p>
        </p:txBody>
      </p:sp>
      <p:sp>
        <p:nvSpPr>
          <p:cNvPr id="10" name="TextBox 9"/>
          <p:cNvSpPr txBox="1"/>
          <p:nvPr/>
        </p:nvSpPr>
        <p:spPr>
          <a:xfrm>
            <a:off x="504414" y="4379408"/>
            <a:ext cx="1397137" cy="584776"/>
          </a:xfrm>
          <a:prstGeom prst="rect">
            <a:avLst/>
          </a:prstGeom>
          <a:noFill/>
        </p:spPr>
        <p:txBody>
          <a:bodyPr wrap="none" rtlCol="0">
            <a:spAutoFit/>
          </a:bodyPr>
          <a:lstStyle/>
          <a:p>
            <a:r>
              <a:rPr lang="en-US" sz="3200" dirty="0" smtClean="0"/>
              <a:t>Logical</a:t>
            </a:r>
            <a:endParaRPr lang="en-US" sz="3200" dirty="0"/>
          </a:p>
        </p:txBody>
      </p:sp>
      <p:sp>
        <p:nvSpPr>
          <p:cNvPr id="11" name="TextBox 10"/>
          <p:cNvSpPr txBox="1"/>
          <p:nvPr/>
        </p:nvSpPr>
        <p:spPr>
          <a:xfrm>
            <a:off x="6711386" y="4407541"/>
            <a:ext cx="1388521" cy="584776"/>
          </a:xfrm>
          <a:prstGeom prst="rect">
            <a:avLst/>
          </a:prstGeom>
          <a:noFill/>
        </p:spPr>
        <p:txBody>
          <a:bodyPr wrap="none" rtlCol="0">
            <a:spAutoFit/>
          </a:bodyPr>
          <a:lstStyle/>
          <a:p>
            <a:r>
              <a:rPr lang="en-US" sz="3200" dirty="0" smtClean="0">
                <a:solidFill>
                  <a:srgbClr val="FFFFFF"/>
                </a:solidFill>
              </a:rPr>
              <a:t>Artistic</a:t>
            </a:r>
            <a:endParaRPr lang="en-US" sz="3200" dirty="0">
              <a:solidFill>
                <a:srgbClr val="FFFFFF"/>
              </a:solidFill>
            </a:endParaRPr>
          </a:p>
        </p:txBody>
      </p:sp>
    </p:spTree>
    <p:extLst>
      <p:ext uri="{BB962C8B-B14F-4D97-AF65-F5344CB8AC3E}">
        <p14:creationId xmlns:p14="http://schemas.microsoft.com/office/powerpoint/2010/main" val="20493671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190500"/>
            <a:ext cx="9144000" cy="6464105"/>
          </a:xfrm>
          <a:prstGeom prst="rect">
            <a:avLst/>
          </a:prstGeom>
        </p:spPr>
      </p:pic>
      <p:pic>
        <p:nvPicPr>
          <p:cNvPr id="8" name="Picture 7"/>
          <p:cNvPicPr>
            <a:picLocks noChangeAspect="1"/>
          </p:cNvPicPr>
          <p:nvPr/>
        </p:nvPicPr>
        <p:blipFill>
          <a:blip r:embed="rId3"/>
          <a:stretch>
            <a:fillRect/>
          </a:stretch>
        </p:blipFill>
        <p:spPr>
          <a:xfrm>
            <a:off x="-345122" y="1228711"/>
            <a:ext cx="4641939" cy="4107206"/>
          </a:xfrm>
          <a:prstGeom prst="rect">
            <a:avLst/>
          </a:prstGeom>
        </p:spPr>
      </p:pic>
      <p:sp>
        <p:nvSpPr>
          <p:cNvPr id="9" name="Rectangle 8"/>
          <p:cNvSpPr/>
          <p:nvPr/>
        </p:nvSpPr>
        <p:spPr>
          <a:xfrm>
            <a:off x="4541802" y="190501"/>
            <a:ext cx="5121606" cy="6464104"/>
          </a:xfrm>
          <a:prstGeom prst="rect">
            <a:avLst/>
          </a:prstGeom>
          <a:solidFill>
            <a:schemeClr val="tx1">
              <a:lumMod val="95000"/>
              <a:lumOff val="5000"/>
              <a:alpha val="8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t>No Imagination</a:t>
            </a:r>
            <a:endParaRPr lang="en-US" sz="4400" dirty="0"/>
          </a:p>
        </p:txBody>
      </p:sp>
      <p:sp>
        <p:nvSpPr>
          <p:cNvPr id="6" name="TextBox 5"/>
          <p:cNvSpPr txBox="1"/>
          <p:nvPr/>
        </p:nvSpPr>
        <p:spPr>
          <a:xfrm>
            <a:off x="1395595" y="643935"/>
            <a:ext cx="1938952" cy="584776"/>
          </a:xfrm>
          <a:prstGeom prst="rect">
            <a:avLst/>
          </a:prstGeom>
          <a:noFill/>
        </p:spPr>
        <p:txBody>
          <a:bodyPr wrap="none" rtlCol="0">
            <a:spAutoFit/>
          </a:bodyPr>
          <a:lstStyle/>
          <a:p>
            <a:r>
              <a:rPr lang="en-US" sz="3200" dirty="0" err="1"/>
              <a:t>Organised</a:t>
            </a:r>
            <a:endParaRPr lang="en-US" sz="3200" dirty="0"/>
          </a:p>
        </p:txBody>
      </p:sp>
      <p:sp>
        <p:nvSpPr>
          <p:cNvPr id="7" name="TextBox 6"/>
          <p:cNvSpPr txBox="1"/>
          <p:nvPr/>
        </p:nvSpPr>
        <p:spPr>
          <a:xfrm>
            <a:off x="125547" y="5043529"/>
            <a:ext cx="1397137" cy="584776"/>
          </a:xfrm>
          <a:prstGeom prst="rect">
            <a:avLst/>
          </a:prstGeom>
          <a:noFill/>
        </p:spPr>
        <p:txBody>
          <a:bodyPr wrap="none" rtlCol="0">
            <a:spAutoFit/>
          </a:bodyPr>
          <a:lstStyle/>
          <a:p>
            <a:r>
              <a:rPr lang="en-US" sz="3200" dirty="0" smtClean="0"/>
              <a:t>Logical</a:t>
            </a:r>
            <a:endParaRPr lang="en-US" sz="3200" dirty="0"/>
          </a:p>
        </p:txBody>
      </p:sp>
      <p:sp>
        <p:nvSpPr>
          <p:cNvPr id="10" name="TextBox 9"/>
          <p:cNvSpPr txBox="1"/>
          <p:nvPr/>
        </p:nvSpPr>
        <p:spPr>
          <a:xfrm>
            <a:off x="1677555" y="5816651"/>
            <a:ext cx="2049760" cy="584776"/>
          </a:xfrm>
          <a:prstGeom prst="rect">
            <a:avLst/>
          </a:prstGeom>
          <a:noFill/>
        </p:spPr>
        <p:txBody>
          <a:bodyPr wrap="none" rtlCol="0">
            <a:spAutoFit/>
          </a:bodyPr>
          <a:lstStyle/>
          <a:p>
            <a:r>
              <a:rPr lang="en-US" sz="3200" dirty="0" smtClean="0"/>
              <a:t>Procedural</a:t>
            </a:r>
            <a:endParaRPr lang="en-US" sz="3200" dirty="0"/>
          </a:p>
        </p:txBody>
      </p:sp>
    </p:spTree>
    <p:extLst>
      <p:ext uri="{BB962C8B-B14F-4D97-AF65-F5344CB8AC3E}">
        <p14:creationId xmlns:p14="http://schemas.microsoft.com/office/powerpoint/2010/main" val="104132846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p:cNvPicPr>
            <a:picLocks noGrp="1" noChangeAspect="1"/>
          </p:cNvPicPr>
          <p:nvPr>
            <p:ph idx="1"/>
          </p:nvPr>
        </p:nvPicPr>
        <p:blipFill>
          <a:blip r:embed="rId2"/>
          <a:srcRect t="20920" b="20920"/>
          <a:stretch>
            <a:fillRect/>
          </a:stretch>
        </p:blipFill>
        <p:spPr/>
      </p:pic>
      <p:pic>
        <p:nvPicPr>
          <p:cNvPr id="4" name="Picture 3"/>
          <p:cNvPicPr>
            <a:picLocks noChangeAspect="1"/>
          </p:cNvPicPr>
          <p:nvPr/>
        </p:nvPicPr>
        <p:blipFill>
          <a:blip r:embed="rId3"/>
          <a:stretch>
            <a:fillRect/>
          </a:stretch>
        </p:blipFill>
        <p:spPr>
          <a:xfrm>
            <a:off x="0" y="190500"/>
            <a:ext cx="9144000" cy="6464105"/>
          </a:xfrm>
          <a:prstGeom prst="rect">
            <a:avLst/>
          </a:prstGeom>
        </p:spPr>
      </p:pic>
      <p:pic>
        <p:nvPicPr>
          <p:cNvPr id="5" name="Picture 4"/>
          <p:cNvPicPr>
            <a:picLocks noChangeAspect="1"/>
          </p:cNvPicPr>
          <p:nvPr/>
        </p:nvPicPr>
        <p:blipFill>
          <a:blip r:embed="rId4"/>
          <a:stretch>
            <a:fillRect/>
          </a:stretch>
        </p:blipFill>
        <p:spPr>
          <a:xfrm>
            <a:off x="5633795" y="1228711"/>
            <a:ext cx="4051300" cy="3937000"/>
          </a:xfrm>
          <a:prstGeom prst="rect">
            <a:avLst/>
          </a:prstGeom>
        </p:spPr>
      </p:pic>
      <p:pic>
        <p:nvPicPr>
          <p:cNvPr id="6" name="Picture 5"/>
          <p:cNvPicPr>
            <a:picLocks noChangeAspect="1"/>
          </p:cNvPicPr>
          <p:nvPr/>
        </p:nvPicPr>
        <p:blipFill>
          <a:blip r:embed="rId5"/>
          <a:stretch>
            <a:fillRect/>
          </a:stretch>
        </p:blipFill>
        <p:spPr>
          <a:xfrm>
            <a:off x="-250583" y="1377199"/>
            <a:ext cx="4641939" cy="4107206"/>
          </a:xfrm>
          <a:prstGeom prst="rect">
            <a:avLst/>
          </a:prstGeom>
        </p:spPr>
      </p:pic>
      <p:sp>
        <p:nvSpPr>
          <p:cNvPr id="7" name="Left Arrow 6"/>
          <p:cNvSpPr/>
          <p:nvPr/>
        </p:nvSpPr>
        <p:spPr>
          <a:xfrm>
            <a:off x="2697202" y="1905191"/>
            <a:ext cx="3915329" cy="2655131"/>
          </a:xfrm>
          <a:prstGeom prst="leftArrow">
            <a:avLst/>
          </a:prstGeom>
          <a:solidFill>
            <a:srgbClr val="71685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Programming   </a:t>
            </a:r>
            <a:endParaRPr lang="en-US" sz="3600" dirty="0"/>
          </a:p>
        </p:txBody>
      </p:sp>
      <p:sp>
        <p:nvSpPr>
          <p:cNvPr id="8" name="Rectangle 7"/>
          <p:cNvSpPr/>
          <p:nvPr/>
        </p:nvSpPr>
        <p:spPr>
          <a:xfrm>
            <a:off x="7772141" y="6212582"/>
            <a:ext cx="1256243" cy="345143"/>
          </a:xfrm>
          <a:prstGeom prst="rect">
            <a:avLst/>
          </a:prstGeom>
          <a:solidFill>
            <a:srgbClr val="F7FDD2"/>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706616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48829" y="-1110771"/>
            <a:ext cx="10201798" cy="8858561"/>
          </a:xfrm>
          <a:prstGeom prst="rect">
            <a:avLst/>
          </a:prstGeom>
        </p:spPr>
      </p:pic>
      <p:pic>
        <p:nvPicPr>
          <p:cNvPr id="9" name="Picture 8"/>
          <p:cNvPicPr>
            <a:picLocks noChangeAspect="1"/>
          </p:cNvPicPr>
          <p:nvPr/>
        </p:nvPicPr>
        <p:blipFill>
          <a:blip r:embed="rId3"/>
          <a:stretch>
            <a:fillRect/>
          </a:stretch>
        </p:blipFill>
        <p:spPr>
          <a:xfrm>
            <a:off x="5633795" y="1228711"/>
            <a:ext cx="4051300" cy="3937000"/>
          </a:xfrm>
          <a:prstGeom prst="rect">
            <a:avLst/>
          </a:prstGeom>
        </p:spPr>
      </p:pic>
      <p:pic>
        <p:nvPicPr>
          <p:cNvPr id="10" name="Picture 9"/>
          <p:cNvPicPr>
            <a:picLocks noChangeAspect="1"/>
          </p:cNvPicPr>
          <p:nvPr/>
        </p:nvPicPr>
        <p:blipFill>
          <a:blip r:embed="rId4"/>
          <a:stretch>
            <a:fillRect/>
          </a:stretch>
        </p:blipFill>
        <p:spPr>
          <a:xfrm>
            <a:off x="6861952" y="4838835"/>
            <a:ext cx="2282048" cy="2019165"/>
          </a:xfrm>
          <a:prstGeom prst="rect">
            <a:avLst/>
          </a:prstGeom>
        </p:spPr>
      </p:pic>
      <p:sp>
        <p:nvSpPr>
          <p:cNvPr id="13" name="Down Arrow 12"/>
          <p:cNvSpPr/>
          <p:nvPr/>
        </p:nvSpPr>
        <p:spPr>
          <a:xfrm>
            <a:off x="7882580" y="4680144"/>
            <a:ext cx="648829" cy="6764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41048" y="5465483"/>
            <a:ext cx="3905374" cy="1107996"/>
          </a:xfrm>
          <a:prstGeom prst="rect">
            <a:avLst/>
          </a:prstGeom>
          <a:noFill/>
        </p:spPr>
        <p:txBody>
          <a:bodyPr wrap="none" rtlCol="0">
            <a:spAutoFit/>
          </a:bodyPr>
          <a:lstStyle/>
          <a:p>
            <a:r>
              <a:rPr lang="en-US" sz="6600" b="1" dirty="0" smtClean="0">
                <a:solidFill>
                  <a:schemeClr val="bg1"/>
                </a:solidFill>
                <a:effectLst>
                  <a:outerShdw blurRad="50800" dist="38100" dir="2700000" algn="tl" rotWithShape="0">
                    <a:srgbClr val="000000">
                      <a:alpha val="43000"/>
                    </a:srgbClr>
                  </a:outerShdw>
                </a:effectLst>
              </a:rPr>
              <a:t>THE IDEAL</a:t>
            </a:r>
            <a:endParaRPr lang="en-US" sz="6600" b="1" dirty="0">
              <a:solidFill>
                <a:schemeClr val="bg1"/>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31542257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49598"/>
          <a:stretch/>
        </p:blipFill>
        <p:spPr>
          <a:xfrm>
            <a:off x="-80674" y="4790831"/>
            <a:ext cx="4791267" cy="1863774"/>
          </a:xfrm>
          <a:prstGeom prst="rect">
            <a:avLst/>
          </a:prstGeom>
        </p:spPr>
      </p:pic>
      <p:sp>
        <p:nvSpPr>
          <p:cNvPr id="2" name="Title 1"/>
          <p:cNvSpPr>
            <a:spLocks noGrp="1"/>
          </p:cNvSpPr>
          <p:nvPr>
            <p:ph type="title"/>
          </p:nvPr>
        </p:nvSpPr>
        <p:spPr/>
        <p:txBody>
          <a:bodyPr/>
          <a:lstStyle/>
          <a:p>
            <a:endParaRPr lang="en-US"/>
          </a:p>
        </p:txBody>
      </p:sp>
      <p:pic>
        <p:nvPicPr>
          <p:cNvPr id="22" name="Picture 21"/>
          <p:cNvPicPr>
            <a:picLocks noChangeAspect="1"/>
          </p:cNvPicPr>
          <p:nvPr/>
        </p:nvPicPr>
        <p:blipFill rotWithShape="1">
          <a:blip r:embed="rId3"/>
          <a:srcRect l="-1" r="45222"/>
          <a:stretch/>
        </p:blipFill>
        <p:spPr>
          <a:xfrm>
            <a:off x="4541802" y="210065"/>
            <a:ext cx="5692164" cy="6494477"/>
          </a:xfrm>
          <a:prstGeom prst="rect">
            <a:avLst/>
          </a:prstGeom>
        </p:spPr>
      </p:pic>
      <p:pic>
        <p:nvPicPr>
          <p:cNvPr id="11" name="Picture 10"/>
          <p:cNvPicPr>
            <a:picLocks noChangeAspect="1"/>
          </p:cNvPicPr>
          <p:nvPr/>
        </p:nvPicPr>
        <p:blipFill rotWithShape="1">
          <a:blip r:embed="rId2"/>
          <a:srcRect r="51951" b="53045"/>
          <a:stretch/>
        </p:blipFill>
        <p:spPr>
          <a:xfrm>
            <a:off x="-122071" y="190501"/>
            <a:ext cx="2576533" cy="1943248"/>
          </a:xfrm>
          <a:prstGeom prst="rect">
            <a:avLst/>
          </a:prstGeom>
        </p:spPr>
      </p:pic>
      <p:pic>
        <p:nvPicPr>
          <p:cNvPr id="12" name="Picture 11"/>
          <p:cNvPicPr>
            <a:picLocks noChangeAspect="1"/>
          </p:cNvPicPr>
          <p:nvPr/>
        </p:nvPicPr>
        <p:blipFill rotWithShape="1">
          <a:blip r:embed="rId4"/>
          <a:srcRect t="7597"/>
          <a:stretch/>
        </p:blipFill>
        <p:spPr>
          <a:xfrm>
            <a:off x="2454463" y="190501"/>
            <a:ext cx="2087339" cy="1928756"/>
          </a:xfrm>
          <a:prstGeom prst="rect">
            <a:avLst/>
          </a:prstGeom>
        </p:spPr>
      </p:pic>
      <p:pic>
        <p:nvPicPr>
          <p:cNvPr id="10" name="Picture 9"/>
          <p:cNvPicPr>
            <a:picLocks noChangeAspect="1"/>
          </p:cNvPicPr>
          <p:nvPr/>
        </p:nvPicPr>
        <p:blipFill rotWithShape="1">
          <a:blip r:embed="rId2"/>
          <a:srcRect l="48924" b="51537"/>
          <a:stretch/>
        </p:blipFill>
        <p:spPr>
          <a:xfrm>
            <a:off x="-122070" y="1822357"/>
            <a:ext cx="4705268" cy="3175559"/>
          </a:xfrm>
          <a:prstGeom prst="rect">
            <a:avLst/>
          </a:prstGeom>
        </p:spPr>
      </p:pic>
      <p:sp>
        <p:nvSpPr>
          <p:cNvPr id="14" name="Rectangle 13"/>
          <p:cNvSpPr/>
          <p:nvPr/>
        </p:nvSpPr>
        <p:spPr>
          <a:xfrm>
            <a:off x="-51363" y="817582"/>
            <a:ext cx="1667494" cy="1107996"/>
          </a:xfrm>
          <a:prstGeom prst="rect">
            <a:avLst/>
          </a:prstGeom>
        </p:spPr>
        <p:txBody>
          <a:bodyPr wrap="none">
            <a:spAutoFit/>
          </a:bodyPr>
          <a:lstStyle/>
          <a:p>
            <a:r>
              <a:rPr lang="en-US" sz="6600" dirty="0" smtClean="0">
                <a:solidFill>
                  <a:schemeClr val="bg1"/>
                </a:solidFill>
              </a:rPr>
              <a:t>C++</a:t>
            </a:r>
            <a:endParaRPr lang="en-US" sz="6600" dirty="0"/>
          </a:p>
        </p:txBody>
      </p:sp>
      <p:sp>
        <p:nvSpPr>
          <p:cNvPr id="15" name="Rectangle 14"/>
          <p:cNvSpPr/>
          <p:nvPr/>
        </p:nvSpPr>
        <p:spPr>
          <a:xfrm>
            <a:off x="1297926" y="5329438"/>
            <a:ext cx="1607081" cy="1015663"/>
          </a:xfrm>
          <a:prstGeom prst="rect">
            <a:avLst/>
          </a:prstGeom>
        </p:spPr>
        <p:txBody>
          <a:bodyPr wrap="none">
            <a:spAutoFit/>
          </a:bodyPr>
          <a:lstStyle/>
          <a:p>
            <a:r>
              <a:rPr lang="en-US" sz="6000" dirty="0" smtClean="0">
                <a:solidFill>
                  <a:schemeClr val="bg1"/>
                </a:solidFill>
              </a:rPr>
              <a:t>Java</a:t>
            </a:r>
            <a:endParaRPr lang="en-US" sz="6000" dirty="0"/>
          </a:p>
        </p:txBody>
      </p:sp>
      <p:pic>
        <p:nvPicPr>
          <p:cNvPr id="20" name="Picture 19"/>
          <p:cNvPicPr>
            <a:picLocks noChangeAspect="1"/>
          </p:cNvPicPr>
          <p:nvPr/>
        </p:nvPicPr>
        <p:blipFill>
          <a:blip r:embed="rId5"/>
          <a:stretch>
            <a:fillRect/>
          </a:stretch>
        </p:blipFill>
        <p:spPr>
          <a:xfrm>
            <a:off x="5633795" y="1228711"/>
            <a:ext cx="4051300" cy="3937000"/>
          </a:xfrm>
          <a:prstGeom prst="rect">
            <a:avLst/>
          </a:prstGeom>
        </p:spPr>
      </p:pic>
      <p:pic>
        <p:nvPicPr>
          <p:cNvPr id="19" name="Picture 18"/>
          <p:cNvPicPr>
            <a:picLocks noChangeAspect="1"/>
          </p:cNvPicPr>
          <p:nvPr/>
        </p:nvPicPr>
        <p:blipFill>
          <a:blip r:embed="rId6"/>
          <a:stretch>
            <a:fillRect/>
          </a:stretch>
        </p:blipFill>
        <p:spPr>
          <a:xfrm>
            <a:off x="7281014" y="1822357"/>
            <a:ext cx="1258353" cy="1165570"/>
          </a:xfrm>
          <a:prstGeom prst="rect">
            <a:avLst/>
          </a:prstGeom>
        </p:spPr>
      </p:pic>
      <p:sp>
        <p:nvSpPr>
          <p:cNvPr id="21" name="Rectangle 20"/>
          <p:cNvSpPr/>
          <p:nvPr/>
        </p:nvSpPr>
        <p:spPr>
          <a:xfrm>
            <a:off x="3194808" y="6021935"/>
            <a:ext cx="1515785" cy="646331"/>
          </a:xfrm>
          <a:prstGeom prst="rect">
            <a:avLst/>
          </a:prstGeom>
        </p:spPr>
        <p:txBody>
          <a:bodyPr wrap="none">
            <a:spAutoFit/>
          </a:bodyPr>
          <a:lstStyle/>
          <a:p>
            <a:r>
              <a:rPr lang="en-US" sz="3600" dirty="0" smtClean="0">
                <a:solidFill>
                  <a:schemeClr val="bg1"/>
                </a:solidFill>
              </a:rPr>
              <a:t>Python</a:t>
            </a:r>
            <a:endParaRPr lang="en-US" sz="3600" dirty="0"/>
          </a:p>
        </p:txBody>
      </p:sp>
      <p:sp>
        <p:nvSpPr>
          <p:cNvPr id="24" name="Rectangle 23"/>
          <p:cNvSpPr/>
          <p:nvPr/>
        </p:nvSpPr>
        <p:spPr>
          <a:xfrm>
            <a:off x="86773" y="5127209"/>
            <a:ext cx="782536" cy="707886"/>
          </a:xfrm>
          <a:prstGeom prst="rect">
            <a:avLst/>
          </a:prstGeom>
        </p:spPr>
        <p:txBody>
          <a:bodyPr wrap="none">
            <a:spAutoFit/>
          </a:bodyPr>
          <a:lstStyle/>
          <a:p>
            <a:r>
              <a:rPr lang="en-US" sz="4000" dirty="0" smtClean="0">
                <a:solidFill>
                  <a:schemeClr val="bg1"/>
                </a:solidFill>
              </a:rPr>
              <a:t>C#</a:t>
            </a:r>
            <a:endParaRPr lang="en-US" sz="4000" dirty="0"/>
          </a:p>
        </p:txBody>
      </p:sp>
      <p:pic>
        <p:nvPicPr>
          <p:cNvPr id="26" name="Picture 25"/>
          <p:cNvPicPr>
            <a:picLocks noChangeAspect="1"/>
          </p:cNvPicPr>
          <p:nvPr/>
        </p:nvPicPr>
        <p:blipFill>
          <a:blip r:embed="rId7"/>
          <a:stretch>
            <a:fillRect/>
          </a:stretch>
        </p:blipFill>
        <p:spPr>
          <a:xfrm>
            <a:off x="-356782" y="2263890"/>
            <a:ext cx="2282048" cy="2019165"/>
          </a:xfrm>
          <a:prstGeom prst="rect">
            <a:avLst/>
          </a:prstGeom>
        </p:spPr>
      </p:pic>
      <p:sp>
        <p:nvSpPr>
          <p:cNvPr id="13" name="TextBox 12"/>
          <p:cNvSpPr txBox="1"/>
          <p:nvPr/>
        </p:nvSpPr>
        <p:spPr>
          <a:xfrm>
            <a:off x="2418155" y="2133749"/>
            <a:ext cx="4790289" cy="2308324"/>
          </a:xfrm>
          <a:prstGeom prst="rect">
            <a:avLst/>
          </a:prstGeom>
          <a:solidFill>
            <a:schemeClr val="accent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de-DE" sz="3600" b="1" dirty="0" err="1" smtClean="0">
                <a:ln w="11430"/>
                <a:solidFill>
                  <a:schemeClr val="bg1"/>
                </a:solidFill>
                <a:effectLst>
                  <a:outerShdw blurRad="80000" dist="40000" dir="5040000" algn="tl">
                    <a:srgbClr val="000000">
                      <a:alpha val="30000"/>
                    </a:srgbClr>
                  </a:outerShdw>
                </a:effectLst>
              </a:rPr>
              <a:t>Object</a:t>
            </a:r>
            <a:r>
              <a:rPr lang="de-DE" sz="3600" b="1" dirty="0" smtClean="0">
                <a:ln w="11430"/>
                <a:solidFill>
                  <a:schemeClr val="bg1"/>
                </a:solidFill>
                <a:effectLst>
                  <a:outerShdw blurRad="80000" dist="40000" dir="5040000" algn="tl">
                    <a:srgbClr val="000000">
                      <a:alpha val="30000"/>
                    </a:srgbClr>
                  </a:outerShdw>
                </a:effectLst>
              </a:rPr>
              <a:t> </a:t>
            </a:r>
            <a:r>
              <a:rPr lang="de-DE" sz="3600" b="1" dirty="0" err="1" smtClean="0">
                <a:ln w="11430"/>
                <a:solidFill>
                  <a:schemeClr val="bg1"/>
                </a:solidFill>
                <a:effectLst>
                  <a:outerShdw blurRad="80000" dist="40000" dir="5040000" algn="tl">
                    <a:srgbClr val="000000">
                      <a:alpha val="30000"/>
                    </a:srgbClr>
                  </a:outerShdw>
                </a:effectLst>
              </a:rPr>
              <a:t>Orientated</a:t>
            </a:r>
            <a:r>
              <a:rPr lang="de-DE" sz="3600" b="1" dirty="0" smtClean="0">
                <a:ln w="11430"/>
                <a:solidFill>
                  <a:schemeClr val="bg1"/>
                </a:solidFill>
                <a:effectLst>
                  <a:outerShdw blurRad="80000" dist="40000" dir="5040000" algn="tl">
                    <a:srgbClr val="000000">
                      <a:alpha val="30000"/>
                    </a:srgbClr>
                  </a:outerShdw>
                </a:effectLst>
              </a:rPr>
              <a:t> Design</a:t>
            </a:r>
          </a:p>
          <a:p>
            <a:pPr algn="ctr"/>
            <a:endParaRPr lang="de-DE" sz="3600" b="1" dirty="0">
              <a:ln w="11430"/>
              <a:solidFill>
                <a:schemeClr val="bg1"/>
              </a:solidFill>
              <a:effectLst>
                <a:outerShdw blurRad="80000" dist="40000" dir="5040000" algn="tl">
                  <a:srgbClr val="000000">
                    <a:alpha val="30000"/>
                  </a:srgbClr>
                </a:outerShdw>
              </a:effectLst>
            </a:endParaRPr>
          </a:p>
          <a:p>
            <a:pPr algn="ctr"/>
            <a:r>
              <a:rPr lang="de-DE" sz="3600" b="1" dirty="0" smtClean="0">
                <a:ln w="11430"/>
                <a:solidFill>
                  <a:schemeClr val="bg1"/>
                </a:solidFill>
                <a:effectLst>
                  <a:outerShdw blurRad="80000" dist="40000" dir="5040000" algn="tl">
                    <a:srgbClr val="000000">
                      <a:alpha val="30000"/>
                    </a:srgbClr>
                  </a:outerShdw>
                </a:effectLst>
              </a:rPr>
              <a:t>Data </a:t>
            </a:r>
            <a:r>
              <a:rPr lang="de-DE" sz="3600" b="1" dirty="0" err="1" smtClean="0">
                <a:ln w="11430"/>
                <a:solidFill>
                  <a:schemeClr val="bg1"/>
                </a:solidFill>
                <a:effectLst>
                  <a:outerShdw blurRad="80000" dist="40000" dir="5040000" algn="tl">
                    <a:srgbClr val="000000">
                      <a:alpha val="30000"/>
                    </a:srgbClr>
                  </a:outerShdw>
                </a:effectLst>
              </a:rPr>
              <a:t>Encapsulation</a:t>
            </a:r>
            <a:endParaRPr lang="de-DE" sz="3600" b="1" dirty="0" smtClean="0">
              <a:ln w="11430"/>
              <a:solidFill>
                <a:schemeClr val="bg1"/>
              </a:solidFill>
              <a:effectLst>
                <a:outerShdw blurRad="80000" dist="40000" dir="5040000" algn="tl">
                  <a:srgbClr val="000000">
                    <a:alpha val="30000"/>
                  </a:srgbClr>
                </a:outerShdw>
              </a:effectLst>
            </a:endParaRPr>
          </a:p>
        </p:txBody>
      </p:sp>
      <p:sp>
        <p:nvSpPr>
          <p:cNvPr id="27" name="TextBox 26"/>
          <p:cNvSpPr txBox="1"/>
          <p:nvPr/>
        </p:nvSpPr>
        <p:spPr>
          <a:xfrm>
            <a:off x="4804350" y="4821606"/>
            <a:ext cx="4339650" cy="1015663"/>
          </a:xfrm>
          <a:prstGeom prst="rect">
            <a:avLst/>
          </a:prstGeom>
          <a:noFill/>
        </p:spPr>
        <p:txBody>
          <a:bodyPr wrap="none" rtlCol="0">
            <a:spAutoFit/>
          </a:bodyPr>
          <a:lstStyle/>
          <a:p>
            <a:r>
              <a:rPr lang="en-US" sz="6000" dirty="0" smtClean="0">
                <a:solidFill>
                  <a:schemeClr val="bg1"/>
                </a:solidFill>
              </a:rPr>
              <a:t>THE REALITY</a:t>
            </a:r>
            <a:endParaRPr lang="en-US" sz="6000" dirty="0">
              <a:solidFill>
                <a:schemeClr val="bg1"/>
              </a:solidFill>
            </a:endParaRPr>
          </a:p>
        </p:txBody>
      </p:sp>
      <p:sp>
        <p:nvSpPr>
          <p:cNvPr id="28" name="Left Arrow 27"/>
          <p:cNvSpPr/>
          <p:nvPr/>
        </p:nvSpPr>
        <p:spPr>
          <a:xfrm>
            <a:off x="1753218" y="3437629"/>
            <a:ext cx="4859314" cy="23469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Multiply 28"/>
          <p:cNvSpPr/>
          <p:nvPr/>
        </p:nvSpPr>
        <p:spPr>
          <a:xfrm>
            <a:off x="4047959" y="3106291"/>
            <a:ext cx="1325267" cy="883567"/>
          </a:xfrm>
          <a:prstGeom prst="mathMultiply">
            <a:avLst/>
          </a:prstGeom>
          <a:solidFill>
            <a:srgbClr val="AA2B1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134863" y="2902717"/>
            <a:ext cx="1073581" cy="523220"/>
          </a:xfrm>
          <a:prstGeom prst="rect">
            <a:avLst/>
          </a:prstGeom>
          <a:noFill/>
        </p:spPr>
        <p:txBody>
          <a:bodyPr wrap="none" rtlCol="0">
            <a:spAutoFit/>
          </a:bodyPr>
          <a:lstStyle/>
          <a:p>
            <a:r>
              <a:rPr lang="en-US" sz="2800" dirty="0" smtClean="0">
                <a:solidFill>
                  <a:schemeClr val="bg1"/>
                </a:solidFill>
              </a:rPr>
              <a:t>STATE</a:t>
            </a:r>
            <a:endParaRPr lang="en-US" sz="2800" dirty="0">
              <a:solidFill>
                <a:schemeClr val="bg1"/>
              </a:solidFill>
            </a:endParaRPr>
          </a:p>
        </p:txBody>
      </p:sp>
    </p:spTree>
    <p:extLst>
      <p:ext uri="{BB962C8B-B14F-4D97-AF65-F5344CB8AC3E}">
        <p14:creationId xmlns:p14="http://schemas.microsoft.com/office/powerpoint/2010/main" val="27676035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2704439"/>
            <a:ext cx="6965245" cy="1202485"/>
          </a:xfrm>
        </p:spPr>
        <p:txBody>
          <a:bodyPr/>
          <a:lstStyle/>
          <a:p>
            <a:r>
              <a:rPr lang="en-US" dirty="0" smtClean="0"/>
              <a:t>What can we do?</a:t>
            </a:r>
            <a:endParaRPr lang="en-US" dirty="0"/>
          </a:p>
        </p:txBody>
      </p:sp>
    </p:spTree>
    <p:extLst>
      <p:ext uri="{BB962C8B-B14F-4D97-AF65-F5344CB8AC3E}">
        <p14:creationId xmlns:p14="http://schemas.microsoft.com/office/powerpoint/2010/main" val="162365947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 Mindset</a:t>
            </a:r>
            <a:endParaRPr lang="en-US" dirty="0"/>
          </a:p>
        </p:txBody>
      </p:sp>
      <p:pic>
        <p:nvPicPr>
          <p:cNvPr id="4" name="Picture 3"/>
          <p:cNvPicPr>
            <a:picLocks noChangeAspect="1"/>
          </p:cNvPicPr>
          <p:nvPr/>
        </p:nvPicPr>
        <p:blipFill>
          <a:blip r:embed="rId2"/>
          <a:stretch>
            <a:fillRect/>
          </a:stretch>
        </p:blipFill>
        <p:spPr>
          <a:xfrm>
            <a:off x="929364" y="1956193"/>
            <a:ext cx="2231951" cy="1671809"/>
          </a:xfrm>
          <a:prstGeom prst="rect">
            <a:avLst/>
          </a:prstGeom>
        </p:spPr>
      </p:pic>
      <p:pic>
        <p:nvPicPr>
          <p:cNvPr id="5" name="Picture 4"/>
          <p:cNvPicPr>
            <a:picLocks noChangeAspect="1"/>
          </p:cNvPicPr>
          <p:nvPr/>
        </p:nvPicPr>
        <p:blipFill>
          <a:blip r:embed="rId3"/>
          <a:stretch>
            <a:fillRect/>
          </a:stretch>
        </p:blipFill>
        <p:spPr>
          <a:xfrm>
            <a:off x="5604777" y="1818726"/>
            <a:ext cx="2594939" cy="1943699"/>
          </a:xfrm>
          <a:prstGeom prst="rect">
            <a:avLst/>
          </a:prstGeom>
        </p:spPr>
      </p:pic>
      <p:pic>
        <p:nvPicPr>
          <p:cNvPr id="6" name="Picture 5"/>
          <p:cNvPicPr>
            <a:picLocks noChangeAspect="1"/>
          </p:cNvPicPr>
          <p:nvPr/>
        </p:nvPicPr>
        <p:blipFill>
          <a:blip r:embed="rId4"/>
          <a:stretch>
            <a:fillRect/>
          </a:stretch>
        </p:blipFill>
        <p:spPr>
          <a:xfrm>
            <a:off x="3395319" y="3628002"/>
            <a:ext cx="1913959" cy="2555234"/>
          </a:xfrm>
          <a:prstGeom prst="rect">
            <a:avLst/>
          </a:prstGeom>
        </p:spPr>
      </p:pic>
      <p:sp>
        <p:nvSpPr>
          <p:cNvPr id="7" name="Oval Callout 6"/>
          <p:cNvSpPr/>
          <p:nvPr/>
        </p:nvSpPr>
        <p:spPr>
          <a:xfrm rot="7904014">
            <a:off x="1132000" y="3382405"/>
            <a:ext cx="1490925" cy="1504825"/>
          </a:xfrm>
          <a:prstGeom prst="wedgeEllipseCallout">
            <a:avLst/>
          </a:prstGeom>
          <a:solidFill>
            <a:srgbClr val="FFFFFF"/>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p:cNvSpPr txBox="1"/>
          <p:nvPr/>
        </p:nvSpPr>
        <p:spPr>
          <a:xfrm>
            <a:off x="1467754" y="3958074"/>
            <a:ext cx="741234" cy="369332"/>
          </a:xfrm>
          <a:prstGeom prst="rect">
            <a:avLst/>
          </a:prstGeom>
          <a:noFill/>
        </p:spPr>
        <p:txBody>
          <a:bodyPr wrap="none" rtlCol="0">
            <a:spAutoFit/>
          </a:bodyPr>
          <a:lstStyle/>
          <a:p>
            <a:r>
              <a:rPr lang="en-US" dirty="0" smtClean="0"/>
              <a:t>Hello!</a:t>
            </a:r>
            <a:endParaRPr lang="en-US" dirty="0"/>
          </a:p>
        </p:txBody>
      </p:sp>
      <p:sp>
        <p:nvSpPr>
          <p:cNvPr id="11" name="Oval Callout 10"/>
          <p:cNvSpPr/>
          <p:nvPr/>
        </p:nvSpPr>
        <p:spPr>
          <a:xfrm rot="20890735">
            <a:off x="3473715" y="2325247"/>
            <a:ext cx="1490925" cy="1504825"/>
          </a:xfrm>
          <a:prstGeom prst="wedgeEllipseCallout">
            <a:avLst/>
          </a:prstGeom>
          <a:solidFill>
            <a:srgbClr val="FFFFFF"/>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p:cNvSpPr/>
          <p:nvPr/>
        </p:nvSpPr>
        <p:spPr>
          <a:xfrm>
            <a:off x="3808218" y="2892994"/>
            <a:ext cx="915635" cy="369332"/>
          </a:xfrm>
          <a:prstGeom prst="rect">
            <a:avLst/>
          </a:prstGeom>
        </p:spPr>
        <p:txBody>
          <a:bodyPr wrap="none">
            <a:spAutoFit/>
          </a:bodyPr>
          <a:lstStyle/>
          <a:p>
            <a:r>
              <a:rPr lang="en-US" dirty="0" err="1"/>
              <a:t>नमस्कार</a:t>
            </a:r>
            <a:endParaRPr lang="en-US" dirty="0"/>
          </a:p>
        </p:txBody>
      </p:sp>
      <p:sp>
        <p:nvSpPr>
          <p:cNvPr id="12" name="Oval Callout 11"/>
          <p:cNvSpPr/>
          <p:nvPr/>
        </p:nvSpPr>
        <p:spPr>
          <a:xfrm rot="9402948">
            <a:off x="6221430" y="3453755"/>
            <a:ext cx="1490925" cy="1504825"/>
          </a:xfrm>
          <a:prstGeom prst="wedgeEllipseCallout">
            <a:avLst/>
          </a:prstGeom>
          <a:solidFill>
            <a:srgbClr val="FFFFFF"/>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p:nvSpPr>
        <p:spPr>
          <a:xfrm>
            <a:off x="6417381" y="3953022"/>
            <a:ext cx="1202673" cy="646331"/>
          </a:xfrm>
          <a:prstGeom prst="rect">
            <a:avLst/>
          </a:prstGeom>
        </p:spPr>
        <p:txBody>
          <a:bodyPr wrap="none">
            <a:spAutoFit/>
          </a:bodyPr>
          <a:lstStyle/>
          <a:p>
            <a:r>
              <a:rPr lang="ja-JP" altLang="en-US" dirty="0"/>
              <a:t>おはよう</a:t>
            </a:r>
            <a:r>
              <a:rPr lang="ja-JP" altLang="en-US" dirty="0" smtClean="0"/>
              <a:t>ご</a:t>
            </a:r>
          </a:p>
          <a:p>
            <a:r>
              <a:rPr lang="ja-JP" altLang="en-US" dirty="0" smtClean="0"/>
              <a:t>ざ</a:t>
            </a:r>
            <a:r>
              <a:rPr lang="ja-JP" altLang="en-US" dirty="0"/>
              <a:t>います</a:t>
            </a:r>
            <a:endParaRPr lang="en-US" dirty="0"/>
          </a:p>
        </p:txBody>
      </p:sp>
    </p:spTree>
    <p:extLst>
      <p:ext uri="{BB962C8B-B14F-4D97-AF65-F5344CB8AC3E}">
        <p14:creationId xmlns:p14="http://schemas.microsoft.com/office/powerpoint/2010/main" val="4660966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a:t>
            </a:r>
            <a:endParaRPr lang="en-US" dirty="0"/>
          </a:p>
        </p:txBody>
      </p:sp>
      <p:sp>
        <p:nvSpPr>
          <p:cNvPr id="5" name="Title 1"/>
          <p:cNvSpPr txBox="1">
            <a:spLocks/>
          </p:cNvSpPr>
          <p:nvPr/>
        </p:nvSpPr>
        <p:spPr>
          <a:xfrm>
            <a:off x="1095023" y="2397219"/>
            <a:ext cx="6965245" cy="2452971"/>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I am only mildly familiar with the </a:t>
            </a:r>
            <a:r>
              <a:rPr lang="en-US" dirty="0" err="1"/>
              <a:t>C</a:t>
            </a:r>
            <a:r>
              <a:rPr lang="en-US" dirty="0" err="1" smtClean="0"/>
              <a:t>lojure</a:t>
            </a:r>
            <a:r>
              <a:rPr lang="en-US" dirty="0" smtClean="0"/>
              <a:t> libraries that I am using. Please look at official documentation afterwards.  </a:t>
            </a:r>
            <a:endParaRPr lang="en-US" dirty="0"/>
          </a:p>
        </p:txBody>
      </p:sp>
    </p:spTree>
    <p:extLst>
      <p:ext uri="{BB962C8B-B14F-4D97-AF65-F5344CB8AC3E}">
        <p14:creationId xmlns:p14="http://schemas.microsoft.com/office/powerpoint/2010/main" val="14259872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2595582"/>
            <a:ext cx="6965245" cy="1202485"/>
          </a:xfrm>
        </p:spPr>
        <p:txBody>
          <a:bodyPr>
            <a:normAutofit fontScale="90000"/>
          </a:bodyPr>
          <a:lstStyle/>
          <a:p>
            <a:r>
              <a:rPr lang="en-US" dirty="0" smtClean="0"/>
              <a:t>Changing our language</a:t>
            </a:r>
            <a:br>
              <a:rPr lang="en-US" dirty="0" smtClean="0"/>
            </a:br>
            <a:r>
              <a:rPr lang="en-US" dirty="0"/>
              <a:t>=</a:t>
            </a:r>
            <a:r>
              <a:rPr lang="en-US" dirty="0" smtClean="0"/>
              <a:t/>
            </a:r>
            <a:br>
              <a:rPr lang="en-US" dirty="0" smtClean="0"/>
            </a:br>
            <a:r>
              <a:rPr lang="en-US" dirty="0" smtClean="0"/>
              <a:t>Changing our mindset!</a:t>
            </a:r>
            <a:endParaRPr lang="en-US" dirty="0"/>
          </a:p>
        </p:txBody>
      </p:sp>
    </p:spTree>
    <p:extLst>
      <p:ext uri="{BB962C8B-B14F-4D97-AF65-F5344CB8AC3E}">
        <p14:creationId xmlns:p14="http://schemas.microsoft.com/office/powerpoint/2010/main" val="9026008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238575" y="0"/>
            <a:ext cx="9421027" cy="711847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2" name="Title 1"/>
          <p:cNvSpPr>
            <a:spLocks noGrp="1"/>
          </p:cNvSpPr>
          <p:nvPr>
            <p:ph type="title"/>
          </p:nvPr>
        </p:nvSpPr>
        <p:spPr>
          <a:xfrm>
            <a:off x="-134427" y="33062"/>
            <a:ext cx="1403207" cy="560662"/>
          </a:xfrm>
        </p:spPr>
        <p:txBody>
          <a:bodyPr>
            <a:normAutofit/>
          </a:bodyPr>
          <a:lstStyle/>
          <a:p>
            <a:r>
              <a:rPr lang="en-US" sz="1600" dirty="0" smtClean="0"/>
              <a:t>Frustrating</a:t>
            </a:r>
            <a:endParaRPr lang="en-US" sz="1600" dirty="0"/>
          </a:p>
        </p:txBody>
      </p:sp>
      <p:sp>
        <p:nvSpPr>
          <p:cNvPr id="48" name="Title 1"/>
          <p:cNvSpPr txBox="1">
            <a:spLocks/>
          </p:cNvSpPr>
          <p:nvPr/>
        </p:nvSpPr>
        <p:spPr>
          <a:xfrm>
            <a:off x="7113166" y="-105236"/>
            <a:ext cx="2174670" cy="84154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smtClean="0"/>
              <a:t>Awesome</a:t>
            </a:r>
            <a:endParaRPr lang="en-US" sz="1600" dirty="0"/>
          </a:p>
        </p:txBody>
      </p:sp>
      <p:grpSp>
        <p:nvGrpSpPr>
          <p:cNvPr id="2" name="Group 1"/>
          <p:cNvGrpSpPr/>
          <p:nvPr/>
        </p:nvGrpSpPr>
        <p:grpSpPr>
          <a:xfrm>
            <a:off x="367981" y="593724"/>
            <a:ext cx="8498312" cy="5419587"/>
            <a:chOff x="57051" y="982403"/>
            <a:chExt cx="8903946" cy="5861372"/>
          </a:xfrm>
        </p:grpSpPr>
        <p:grpSp>
          <p:nvGrpSpPr>
            <p:cNvPr id="24" name="Group 23"/>
            <p:cNvGrpSpPr/>
            <p:nvPr/>
          </p:nvGrpSpPr>
          <p:grpSpPr>
            <a:xfrm>
              <a:off x="160496" y="2816435"/>
              <a:ext cx="1586680" cy="1884562"/>
              <a:chOff x="1244610" y="3629141"/>
              <a:chExt cx="1586680" cy="1884562"/>
            </a:xfrm>
          </p:grpSpPr>
          <p:pic>
            <p:nvPicPr>
              <p:cNvPr id="7" name="Picture 6"/>
              <p:cNvPicPr>
                <a:picLocks noChangeAspect="1"/>
              </p:cNvPicPr>
              <p:nvPr/>
            </p:nvPicPr>
            <p:blipFill rotWithShape="1">
              <a:blip r:embed="rId2"/>
              <a:srcRect l="24886" r="11946"/>
              <a:stretch/>
            </p:blipFill>
            <p:spPr>
              <a:xfrm>
                <a:off x="1396942" y="4020382"/>
                <a:ext cx="1417528" cy="1493320"/>
              </a:xfrm>
              <a:prstGeom prst="rect">
                <a:avLst/>
              </a:prstGeom>
            </p:spPr>
          </p:pic>
          <p:pic>
            <p:nvPicPr>
              <p:cNvPr id="8" name="Picture 7"/>
              <p:cNvPicPr>
                <a:picLocks noChangeAspect="1"/>
              </p:cNvPicPr>
              <p:nvPr/>
            </p:nvPicPr>
            <p:blipFill>
              <a:blip r:embed="rId3"/>
              <a:stretch>
                <a:fillRect/>
              </a:stretch>
            </p:blipFill>
            <p:spPr>
              <a:xfrm>
                <a:off x="2442995" y="5013787"/>
                <a:ext cx="376384" cy="499916"/>
              </a:xfrm>
              <a:prstGeom prst="rect">
                <a:avLst/>
              </a:prstGeom>
            </p:spPr>
          </p:pic>
          <p:sp>
            <p:nvSpPr>
              <p:cNvPr id="15" name="Rectangle 14"/>
              <p:cNvSpPr/>
              <p:nvPr/>
            </p:nvSpPr>
            <p:spPr>
              <a:xfrm>
                <a:off x="1244610" y="3629141"/>
                <a:ext cx="1586680" cy="369332"/>
              </a:xfrm>
              <a:prstGeom prst="rect">
                <a:avLst/>
              </a:prstGeom>
            </p:spPr>
            <p:txBody>
              <a:bodyPr wrap="none">
                <a:spAutoFit/>
              </a:bodyPr>
              <a:lstStyle/>
              <a:p>
                <a:r>
                  <a:rPr lang="de-DE" dirty="0" smtClean="0"/>
                  <a:t>James </a:t>
                </a:r>
                <a:r>
                  <a:rPr lang="de-DE" dirty="0" err="1" smtClean="0"/>
                  <a:t>Gosling</a:t>
                </a:r>
                <a:endParaRPr lang="en-US" dirty="0"/>
              </a:p>
            </p:txBody>
          </p:sp>
        </p:grpSp>
        <p:grpSp>
          <p:nvGrpSpPr>
            <p:cNvPr id="23" name="Group 22"/>
            <p:cNvGrpSpPr/>
            <p:nvPr/>
          </p:nvGrpSpPr>
          <p:grpSpPr>
            <a:xfrm>
              <a:off x="57051" y="982403"/>
              <a:ext cx="1899904" cy="1920753"/>
              <a:chOff x="1076295" y="726416"/>
              <a:chExt cx="1899904" cy="1920753"/>
            </a:xfrm>
          </p:grpSpPr>
          <p:pic>
            <p:nvPicPr>
              <p:cNvPr id="5" name="Picture 4"/>
              <p:cNvPicPr>
                <a:picLocks noChangeAspect="1"/>
              </p:cNvPicPr>
              <p:nvPr/>
            </p:nvPicPr>
            <p:blipFill>
              <a:blip r:embed="rId4"/>
              <a:stretch>
                <a:fillRect/>
              </a:stretch>
            </p:blipFill>
            <p:spPr>
              <a:xfrm>
                <a:off x="1309991" y="1063388"/>
                <a:ext cx="1504479" cy="1504479"/>
              </a:xfrm>
              <a:prstGeom prst="rect">
                <a:avLst/>
              </a:prstGeom>
            </p:spPr>
          </p:pic>
          <p:pic>
            <p:nvPicPr>
              <p:cNvPr id="11" name="Picture 10"/>
              <p:cNvPicPr>
                <a:picLocks noChangeAspect="1"/>
              </p:cNvPicPr>
              <p:nvPr/>
            </p:nvPicPr>
            <p:blipFill rotWithShape="1">
              <a:blip r:embed="rId5"/>
              <a:srcRect l="10708" t="20341" r="14320" b="34713"/>
              <a:stretch/>
            </p:blipFill>
            <p:spPr>
              <a:xfrm>
                <a:off x="2392939" y="2246803"/>
                <a:ext cx="583260" cy="400366"/>
              </a:xfrm>
              <a:prstGeom prst="rect">
                <a:avLst/>
              </a:prstGeom>
            </p:spPr>
          </p:pic>
          <p:sp>
            <p:nvSpPr>
              <p:cNvPr id="16" name="Rectangle 15"/>
              <p:cNvSpPr/>
              <p:nvPr/>
            </p:nvSpPr>
            <p:spPr>
              <a:xfrm>
                <a:off x="1076295" y="726416"/>
                <a:ext cx="1899904" cy="646331"/>
              </a:xfrm>
              <a:prstGeom prst="rect">
                <a:avLst/>
              </a:prstGeom>
            </p:spPr>
            <p:txBody>
              <a:bodyPr wrap="none">
                <a:spAutoFit/>
              </a:bodyPr>
              <a:lstStyle/>
              <a:p>
                <a:r>
                  <a:rPr lang="de-DE" dirty="0" smtClean="0"/>
                  <a:t>Bjarne </a:t>
                </a:r>
                <a:r>
                  <a:rPr lang="fr-FR" dirty="0" err="1" smtClean="0"/>
                  <a:t>Stroustrup</a:t>
                </a:r>
                <a:endParaRPr lang="en-US" dirty="0"/>
              </a:p>
              <a:p>
                <a:r>
                  <a:rPr lang="de-DE" dirty="0" smtClean="0"/>
                  <a:t> </a:t>
                </a:r>
                <a:endParaRPr lang="en-US" dirty="0"/>
              </a:p>
            </p:txBody>
          </p:sp>
        </p:grpSp>
        <p:grpSp>
          <p:nvGrpSpPr>
            <p:cNvPr id="27" name="Group 26"/>
            <p:cNvGrpSpPr/>
            <p:nvPr/>
          </p:nvGrpSpPr>
          <p:grpSpPr>
            <a:xfrm>
              <a:off x="3089124" y="982403"/>
              <a:ext cx="2005176" cy="1925625"/>
              <a:chOff x="3486884" y="721544"/>
              <a:chExt cx="2005176" cy="1925625"/>
            </a:xfrm>
          </p:grpSpPr>
          <p:grpSp>
            <p:nvGrpSpPr>
              <p:cNvPr id="26" name="Group 25"/>
              <p:cNvGrpSpPr/>
              <p:nvPr/>
            </p:nvGrpSpPr>
            <p:grpSpPr>
              <a:xfrm>
                <a:off x="3559325" y="1049582"/>
                <a:ext cx="1684109" cy="1597587"/>
                <a:chOff x="3559325" y="1049582"/>
                <a:chExt cx="1684109" cy="1597587"/>
              </a:xfrm>
            </p:grpSpPr>
            <p:pic>
              <p:nvPicPr>
                <p:cNvPr id="4" name="Picture 3"/>
                <p:cNvPicPr>
                  <a:picLocks noChangeAspect="1"/>
                </p:cNvPicPr>
                <p:nvPr/>
              </p:nvPicPr>
              <p:blipFill>
                <a:blip r:embed="rId6"/>
                <a:stretch>
                  <a:fillRect/>
                </a:stretch>
              </p:blipFill>
              <p:spPr>
                <a:xfrm>
                  <a:off x="3559325" y="1049582"/>
                  <a:ext cx="1504479" cy="1504479"/>
                </a:xfrm>
                <a:prstGeom prst="rect">
                  <a:avLst/>
                </a:prstGeom>
              </p:spPr>
            </p:pic>
            <p:pic>
              <p:nvPicPr>
                <p:cNvPr id="12" name="Picture 11"/>
                <p:cNvPicPr>
                  <a:picLocks noChangeAspect="1"/>
                </p:cNvPicPr>
                <p:nvPr/>
              </p:nvPicPr>
              <p:blipFill>
                <a:blip r:embed="rId7"/>
                <a:stretch>
                  <a:fillRect/>
                </a:stretch>
              </p:blipFill>
              <p:spPr>
                <a:xfrm>
                  <a:off x="4718815" y="2122550"/>
                  <a:ext cx="524619" cy="524619"/>
                </a:xfrm>
                <a:prstGeom prst="rect">
                  <a:avLst/>
                </a:prstGeom>
              </p:spPr>
            </p:pic>
          </p:grpSp>
          <p:sp>
            <p:nvSpPr>
              <p:cNvPr id="20" name="Rectangle 19"/>
              <p:cNvSpPr/>
              <p:nvPr/>
            </p:nvSpPr>
            <p:spPr>
              <a:xfrm>
                <a:off x="3486884" y="721544"/>
                <a:ext cx="2005176" cy="369332"/>
              </a:xfrm>
              <a:prstGeom prst="rect">
                <a:avLst/>
              </a:prstGeom>
            </p:spPr>
            <p:txBody>
              <a:bodyPr wrap="none">
                <a:spAutoFit/>
              </a:bodyPr>
              <a:lstStyle/>
              <a:p>
                <a:r>
                  <a:rPr lang="de-DE" dirty="0" smtClean="0"/>
                  <a:t>Guido van </a:t>
                </a:r>
                <a:r>
                  <a:rPr lang="de-DE" dirty="0" err="1" smtClean="0"/>
                  <a:t>Rossum</a:t>
                </a:r>
                <a:r>
                  <a:rPr lang="de-DE" dirty="0" smtClean="0"/>
                  <a:t> </a:t>
                </a:r>
                <a:endParaRPr lang="en-US" dirty="0"/>
              </a:p>
            </p:txBody>
          </p:sp>
        </p:grpSp>
        <p:grpSp>
          <p:nvGrpSpPr>
            <p:cNvPr id="25" name="Group 24"/>
            <p:cNvGrpSpPr/>
            <p:nvPr/>
          </p:nvGrpSpPr>
          <p:grpSpPr>
            <a:xfrm>
              <a:off x="160496" y="4728585"/>
              <a:ext cx="1969848" cy="2085828"/>
              <a:chOff x="2753099" y="2721599"/>
              <a:chExt cx="1969848" cy="2085828"/>
            </a:xfrm>
          </p:grpSpPr>
          <p:sp>
            <p:nvSpPr>
              <p:cNvPr id="14" name="Rectangle 13"/>
              <p:cNvSpPr/>
              <p:nvPr/>
            </p:nvSpPr>
            <p:spPr>
              <a:xfrm>
                <a:off x="2753099" y="2721599"/>
                <a:ext cx="1736373" cy="369332"/>
              </a:xfrm>
              <a:prstGeom prst="rect">
                <a:avLst/>
              </a:prstGeom>
            </p:spPr>
            <p:txBody>
              <a:bodyPr wrap="none">
                <a:spAutoFit/>
              </a:bodyPr>
              <a:lstStyle/>
              <a:p>
                <a:r>
                  <a:rPr lang="de-DE" dirty="0" err="1"/>
                  <a:t>Rasmus</a:t>
                </a:r>
                <a:r>
                  <a:rPr lang="de-DE" dirty="0"/>
                  <a:t> </a:t>
                </a:r>
                <a:r>
                  <a:rPr lang="de-DE" dirty="0" err="1"/>
                  <a:t>Lerdorf</a:t>
                </a:r>
                <a:r>
                  <a:rPr lang="de-DE" dirty="0"/>
                  <a:t> </a:t>
                </a:r>
                <a:endParaRPr lang="en-US" dirty="0"/>
              </a:p>
            </p:txBody>
          </p:sp>
          <p:pic>
            <p:nvPicPr>
              <p:cNvPr id="17" name="Picture 16"/>
              <p:cNvPicPr>
                <a:picLocks noChangeAspect="1"/>
              </p:cNvPicPr>
              <p:nvPr/>
            </p:nvPicPr>
            <p:blipFill>
              <a:blip r:embed="rId8"/>
              <a:stretch>
                <a:fillRect/>
              </a:stretch>
            </p:blipFill>
            <p:spPr>
              <a:xfrm>
                <a:off x="2864186" y="3112839"/>
                <a:ext cx="1612802" cy="1535669"/>
              </a:xfrm>
              <a:prstGeom prst="rect">
                <a:avLst/>
              </a:prstGeom>
            </p:spPr>
          </p:pic>
          <p:pic>
            <p:nvPicPr>
              <p:cNvPr id="21" name="Picture 20"/>
              <p:cNvPicPr>
                <a:picLocks noChangeAspect="1"/>
              </p:cNvPicPr>
              <p:nvPr/>
            </p:nvPicPr>
            <p:blipFill>
              <a:blip r:embed="rId9"/>
              <a:stretch>
                <a:fillRect/>
              </a:stretch>
            </p:blipFill>
            <p:spPr>
              <a:xfrm>
                <a:off x="4052493" y="4336574"/>
                <a:ext cx="670454" cy="470853"/>
              </a:xfrm>
              <a:prstGeom prst="rect">
                <a:avLst/>
              </a:prstGeom>
            </p:spPr>
          </p:pic>
        </p:grpSp>
        <p:grpSp>
          <p:nvGrpSpPr>
            <p:cNvPr id="33" name="Group 32"/>
            <p:cNvGrpSpPr/>
            <p:nvPr/>
          </p:nvGrpSpPr>
          <p:grpSpPr>
            <a:xfrm>
              <a:off x="5469554" y="1023278"/>
              <a:ext cx="1444614" cy="1998934"/>
              <a:chOff x="6271809" y="765012"/>
              <a:chExt cx="1444614" cy="1998934"/>
            </a:xfrm>
          </p:grpSpPr>
          <p:pic>
            <p:nvPicPr>
              <p:cNvPr id="22" name="Picture 21"/>
              <p:cNvPicPr>
                <a:picLocks noChangeAspect="1"/>
              </p:cNvPicPr>
              <p:nvPr/>
            </p:nvPicPr>
            <p:blipFill rotWithShape="1">
              <a:blip r:embed="rId10"/>
              <a:srcRect l="24058" r="23703" b="13402"/>
              <a:stretch/>
            </p:blipFill>
            <p:spPr>
              <a:xfrm>
                <a:off x="6350001" y="1049582"/>
                <a:ext cx="1366422" cy="1504479"/>
              </a:xfrm>
              <a:prstGeom prst="rect">
                <a:avLst/>
              </a:prstGeom>
            </p:spPr>
          </p:pic>
          <p:sp>
            <p:nvSpPr>
              <p:cNvPr id="28" name="Rectangle 27"/>
              <p:cNvSpPr/>
              <p:nvPr/>
            </p:nvSpPr>
            <p:spPr>
              <a:xfrm>
                <a:off x="6271809" y="765012"/>
                <a:ext cx="1035385" cy="369332"/>
              </a:xfrm>
              <a:prstGeom prst="rect">
                <a:avLst/>
              </a:prstGeom>
            </p:spPr>
            <p:txBody>
              <a:bodyPr wrap="none">
                <a:spAutoFit/>
              </a:bodyPr>
              <a:lstStyle/>
              <a:p>
                <a:r>
                  <a:rPr lang="de-DE" dirty="0" smtClean="0"/>
                  <a:t>Alan Kay</a:t>
                </a:r>
                <a:endParaRPr lang="en-US" dirty="0"/>
              </a:p>
            </p:txBody>
          </p:sp>
          <p:pic>
            <p:nvPicPr>
              <p:cNvPr id="29" name="Picture 28"/>
              <p:cNvPicPr>
                <a:picLocks noChangeAspect="1"/>
              </p:cNvPicPr>
              <p:nvPr/>
            </p:nvPicPr>
            <p:blipFill>
              <a:blip r:embed="rId11"/>
              <a:stretch>
                <a:fillRect/>
              </a:stretch>
            </p:blipFill>
            <p:spPr>
              <a:xfrm>
                <a:off x="7208423" y="2103546"/>
                <a:ext cx="508000" cy="660400"/>
              </a:xfrm>
              <a:prstGeom prst="rect">
                <a:avLst/>
              </a:prstGeom>
            </p:spPr>
          </p:pic>
        </p:grpSp>
        <p:grpSp>
          <p:nvGrpSpPr>
            <p:cNvPr id="38" name="Group 37"/>
            <p:cNvGrpSpPr/>
            <p:nvPr/>
          </p:nvGrpSpPr>
          <p:grpSpPr>
            <a:xfrm>
              <a:off x="3161565" y="2814920"/>
              <a:ext cx="1834415" cy="1872637"/>
              <a:chOff x="4955769" y="3533810"/>
              <a:chExt cx="1910374" cy="2093606"/>
            </a:xfrm>
          </p:grpSpPr>
          <p:pic>
            <p:nvPicPr>
              <p:cNvPr id="35" name="Picture 34"/>
              <p:cNvPicPr>
                <a:picLocks noChangeAspect="1"/>
              </p:cNvPicPr>
              <p:nvPr/>
            </p:nvPicPr>
            <p:blipFill>
              <a:blip r:embed="rId12"/>
              <a:stretch>
                <a:fillRect/>
              </a:stretch>
            </p:blipFill>
            <p:spPr>
              <a:xfrm>
                <a:off x="4955769" y="3903142"/>
                <a:ext cx="1605743" cy="1595707"/>
              </a:xfrm>
              <a:prstGeom prst="rect">
                <a:avLst/>
              </a:prstGeom>
            </p:spPr>
          </p:pic>
          <p:sp>
            <p:nvSpPr>
              <p:cNvPr id="36" name="TextBox 35"/>
              <p:cNvSpPr txBox="1"/>
              <p:nvPr/>
            </p:nvSpPr>
            <p:spPr>
              <a:xfrm>
                <a:off x="4955769" y="3533810"/>
                <a:ext cx="1851789" cy="369332"/>
              </a:xfrm>
              <a:prstGeom prst="rect">
                <a:avLst/>
              </a:prstGeom>
              <a:noFill/>
            </p:spPr>
            <p:txBody>
              <a:bodyPr wrap="none" rtlCol="0">
                <a:spAutoFit/>
              </a:bodyPr>
              <a:lstStyle/>
              <a:p>
                <a:r>
                  <a:rPr lang="hu-HU" dirty="0"/>
                  <a:t>Anders Hejlsberg</a:t>
                </a:r>
                <a:endParaRPr lang="en-US" dirty="0"/>
              </a:p>
            </p:txBody>
          </p:sp>
          <p:pic>
            <p:nvPicPr>
              <p:cNvPr id="37" name="Picture 36"/>
              <p:cNvPicPr>
                <a:picLocks noChangeAspect="1"/>
              </p:cNvPicPr>
              <p:nvPr/>
            </p:nvPicPr>
            <p:blipFill rotWithShape="1">
              <a:blip r:embed="rId13"/>
              <a:srcRect l="10467" r="13154"/>
              <a:stretch/>
            </p:blipFill>
            <p:spPr>
              <a:xfrm>
                <a:off x="5854095" y="5231524"/>
                <a:ext cx="1012048" cy="395892"/>
              </a:xfrm>
              <a:prstGeom prst="rect">
                <a:avLst/>
              </a:prstGeom>
            </p:spPr>
          </p:pic>
        </p:grpSp>
        <p:grpSp>
          <p:nvGrpSpPr>
            <p:cNvPr id="41" name="Group 40"/>
            <p:cNvGrpSpPr/>
            <p:nvPr/>
          </p:nvGrpSpPr>
          <p:grpSpPr>
            <a:xfrm>
              <a:off x="3141712" y="4708427"/>
              <a:ext cx="2117324" cy="2135348"/>
              <a:chOff x="2734100" y="4429104"/>
              <a:chExt cx="2117324" cy="2135348"/>
            </a:xfrm>
          </p:grpSpPr>
          <p:pic>
            <p:nvPicPr>
              <p:cNvPr id="6" name="Picture 5"/>
              <p:cNvPicPr>
                <a:picLocks noChangeAspect="1"/>
              </p:cNvPicPr>
              <p:nvPr/>
            </p:nvPicPr>
            <p:blipFill rotWithShape="1">
              <a:blip r:embed="rId14"/>
              <a:srcRect l="15878" r="23250"/>
              <a:stretch/>
            </p:blipFill>
            <p:spPr>
              <a:xfrm>
                <a:off x="2831619" y="4758597"/>
                <a:ext cx="1526561" cy="1668845"/>
              </a:xfrm>
              <a:prstGeom prst="rect">
                <a:avLst/>
              </a:prstGeom>
            </p:spPr>
          </p:pic>
          <p:pic>
            <p:nvPicPr>
              <p:cNvPr id="10" name="Picture 9"/>
              <p:cNvPicPr>
                <a:picLocks noChangeAspect="1"/>
              </p:cNvPicPr>
              <p:nvPr/>
            </p:nvPicPr>
            <p:blipFill>
              <a:blip r:embed="rId15"/>
              <a:stretch>
                <a:fillRect/>
              </a:stretch>
            </p:blipFill>
            <p:spPr>
              <a:xfrm>
                <a:off x="4013191" y="6122667"/>
                <a:ext cx="439821" cy="441785"/>
              </a:xfrm>
              <a:prstGeom prst="rect">
                <a:avLst/>
              </a:prstGeom>
            </p:spPr>
          </p:pic>
          <p:sp>
            <p:nvSpPr>
              <p:cNvPr id="40" name="Rectangle 39"/>
              <p:cNvSpPr/>
              <p:nvPr/>
            </p:nvSpPr>
            <p:spPr>
              <a:xfrm>
                <a:off x="2734100" y="4429104"/>
                <a:ext cx="2117324" cy="369332"/>
              </a:xfrm>
              <a:prstGeom prst="rect">
                <a:avLst/>
              </a:prstGeom>
            </p:spPr>
            <p:txBody>
              <a:bodyPr wrap="none">
                <a:spAutoFit/>
              </a:bodyPr>
              <a:lstStyle/>
              <a:p>
                <a:r>
                  <a:rPr lang="hr-HR" dirty="0"/>
                  <a:t>Yukihiro Matsumoto</a:t>
                </a:r>
                <a:endParaRPr lang="en-US" dirty="0"/>
              </a:p>
            </p:txBody>
          </p:sp>
        </p:grpSp>
        <p:pic>
          <p:nvPicPr>
            <p:cNvPr id="42" name="Picture 41"/>
            <p:cNvPicPr>
              <a:picLocks noChangeAspect="1"/>
            </p:cNvPicPr>
            <p:nvPr/>
          </p:nvPicPr>
          <p:blipFill rotWithShape="1">
            <a:blip r:embed="rId16"/>
            <a:srcRect l="45872" t="7582" r="13999" b="26254"/>
            <a:stretch/>
          </p:blipFill>
          <p:spPr>
            <a:xfrm>
              <a:off x="6191861" y="3947045"/>
              <a:ext cx="2035339" cy="2234962"/>
            </a:xfrm>
            <a:prstGeom prst="rect">
              <a:avLst/>
            </a:prstGeom>
          </p:spPr>
        </p:pic>
        <p:grpSp>
          <p:nvGrpSpPr>
            <p:cNvPr id="45" name="Group 44"/>
            <p:cNvGrpSpPr/>
            <p:nvPr/>
          </p:nvGrpSpPr>
          <p:grpSpPr>
            <a:xfrm>
              <a:off x="7131669" y="1023278"/>
              <a:ext cx="1829328" cy="2119111"/>
              <a:chOff x="7320026" y="4840021"/>
              <a:chExt cx="1829328" cy="2119111"/>
            </a:xfrm>
          </p:grpSpPr>
          <p:pic>
            <p:nvPicPr>
              <p:cNvPr id="30" name="Picture 29"/>
              <p:cNvPicPr>
                <a:picLocks noChangeAspect="1"/>
              </p:cNvPicPr>
              <p:nvPr/>
            </p:nvPicPr>
            <p:blipFill>
              <a:blip r:embed="rId17"/>
              <a:stretch>
                <a:fillRect/>
              </a:stretch>
            </p:blipFill>
            <p:spPr>
              <a:xfrm>
                <a:off x="7320026" y="5174395"/>
                <a:ext cx="1624147" cy="1519137"/>
              </a:xfrm>
              <a:prstGeom prst="rect">
                <a:avLst/>
              </a:prstGeom>
            </p:spPr>
          </p:pic>
          <p:pic>
            <p:nvPicPr>
              <p:cNvPr id="34" name="Picture 33"/>
              <p:cNvPicPr>
                <a:picLocks noChangeAspect="1"/>
              </p:cNvPicPr>
              <p:nvPr/>
            </p:nvPicPr>
            <p:blipFill>
              <a:blip r:embed="rId18"/>
              <a:stretch>
                <a:fillRect/>
              </a:stretch>
            </p:blipFill>
            <p:spPr>
              <a:xfrm>
                <a:off x="8379926" y="6481277"/>
                <a:ext cx="769428" cy="477855"/>
              </a:xfrm>
              <a:prstGeom prst="rect">
                <a:avLst/>
              </a:prstGeom>
            </p:spPr>
          </p:pic>
          <p:sp>
            <p:nvSpPr>
              <p:cNvPr id="44" name="Rectangle 43"/>
              <p:cNvSpPr/>
              <p:nvPr/>
            </p:nvSpPr>
            <p:spPr>
              <a:xfrm>
                <a:off x="7324807" y="4840021"/>
                <a:ext cx="1619366" cy="369332"/>
              </a:xfrm>
              <a:prstGeom prst="rect">
                <a:avLst/>
              </a:prstGeom>
            </p:spPr>
            <p:txBody>
              <a:bodyPr wrap="none">
                <a:spAutoFit/>
              </a:bodyPr>
              <a:lstStyle/>
              <a:p>
                <a:r>
                  <a:rPr lang="en-US" dirty="0"/>
                  <a:t>John McCarthy</a:t>
                </a:r>
              </a:p>
            </p:txBody>
          </p:sp>
        </p:grpSp>
        <p:pic>
          <p:nvPicPr>
            <p:cNvPr id="46" name="Picture 45"/>
            <p:cNvPicPr>
              <a:picLocks noChangeAspect="1"/>
            </p:cNvPicPr>
            <p:nvPr/>
          </p:nvPicPr>
          <p:blipFill>
            <a:blip r:embed="rId19"/>
            <a:stretch>
              <a:fillRect/>
            </a:stretch>
          </p:blipFill>
          <p:spPr>
            <a:xfrm>
              <a:off x="7642094" y="5599939"/>
              <a:ext cx="923092" cy="923092"/>
            </a:xfrm>
            <a:prstGeom prst="rect">
              <a:avLst/>
            </a:prstGeom>
          </p:spPr>
        </p:pic>
        <p:sp>
          <p:nvSpPr>
            <p:cNvPr id="49" name="Rectangle 48"/>
            <p:cNvSpPr/>
            <p:nvPr/>
          </p:nvSpPr>
          <p:spPr>
            <a:xfrm>
              <a:off x="6206476" y="3577713"/>
              <a:ext cx="1300619" cy="369332"/>
            </a:xfrm>
            <a:prstGeom prst="rect">
              <a:avLst/>
            </a:prstGeom>
          </p:spPr>
          <p:txBody>
            <a:bodyPr wrap="none">
              <a:spAutoFit/>
            </a:bodyPr>
            <a:lstStyle/>
            <a:p>
              <a:r>
                <a:rPr lang="hr-HR" dirty="0" smtClean="0"/>
                <a:t>Rich Hickey</a:t>
              </a:r>
              <a:endParaRPr lang="en-US" dirty="0"/>
            </a:p>
          </p:txBody>
        </p:sp>
      </p:grpSp>
      <p:cxnSp>
        <p:nvCxnSpPr>
          <p:cNvPr id="51" name="Straight Arrow Connector 50"/>
          <p:cNvCxnSpPr/>
          <p:nvPr/>
        </p:nvCxnSpPr>
        <p:spPr>
          <a:xfrm flipV="1">
            <a:off x="254110" y="484866"/>
            <a:ext cx="8548075" cy="362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Title 1"/>
          <p:cNvSpPr txBox="1">
            <a:spLocks/>
          </p:cNvSpPr>
          <p:nvPr/>
        </p:nvSpPr>
        <p:spPr>
          <a:xfrm>
            <a:off x="1872754" y="-8476"/>
            <a:ext cx="4763427" cy="6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LANGUAGE CAPABILITIES</a:t>
            </a:r>
            <a:endParaRPr lang="en-US" sz="2400" dirty="0"/>
          </a:p>
        </p:txBody>
      </p:sp>
      <p:sp>
        <p:nvSpPr>
          <p:cNvPr id="50" name="Title 1"/>
          <p:cNvSpPr txBox="1">
            <a:spLocks/>
          </p:cNvSpPr>
          <p:nvPr/>
        </p:nvSpPr>
        <p:spPr>
          <a:xfrm>
            <a:off x="-66926" y="6105837"/>
            <a:ext cx="1403207" cy="5606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smtClean="0"/>
              <a:t>Meh!</a:t>
            </a:r>
            <a:endParaRPr lang="en-US" sz="1600" dirty="0"/>
          </a:p>
        </p:txBody>
      </p:sp>
      <p:sp>
        <p:nvSpPr>
          <p:cNvPr id="53" name="Title 1"/>
          <p:cNvSpPr txBox="1">
            <a:spLocks/>
          </p:cNvSpPr>
          <p:nvPr/>
        </p:nvSpPr>
        <p:spPr>
          <a:xfrm>
            <a:off x="7097187" y="5939728"/>
            <a:ext cx="2174670" cy="84154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smtClean="0"/>
              <a:t>Awesome!</a:t>
            </a:r>
            <a:endParaRPr lang="en-US" sz="1600" dirty="0"/>
          </a:p>
        </p:txBody>
      </p:sp>
      <p:cxnSp>
        <p:nvCxnSpPr>
          <p:cNvPr id="54" name="Straight Arrow Connector 53"/>
          <p:cNvCxnSpPr/>
          <p:nvPr/>
        </p:nvCxnSpPr>
        <p:spPr>
          <a:xfrm flipV="1">
            <a:off x="137896" y="6194784"/>
            <a:ext cx="8548075" cy="362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itle 1"/>
          <p:cNvSpPr txBox="1">
            <a:spLocks/>
          </p:cNvSpPr>
          <p:nvPr/>
        </p:nvSpPr>
        <p:spPr>
          <a:xfrm>
            <a:off x="2117974" y="6126754"/>
            <a:ext cx="4763427" cy="66161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HAIR HEIGHT</a:t>
            </a:r>
            <a:endParaRPr lang="en-US" sz="2400" dirty="0"/>
          </a:p>
        </p:txBody>
      </p:sp>
    </p:spTree>
    <p:extLst>
      <p:ext uri="{BB962C8B-B14F-4D97-AF65-F5344CB8AC3E}">
        <p14:creationId xmlns:p14="http://schemas.microsoft.com/office/powerpoint/2010/main" val="11323274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Clojure’s</a:t>
            </a:r>
            <a:r>
              <a:rPr lang="en-US" dirty="0" smtClean="0"/>
              <a:t> Mindset</a:t>
            </a:r>
            <a:endParaRPr lang="en-US" dirty="0"/>
          </a:p>
        </p:txBody>
      </p:sp>
      <p:sp>
        <p:nvSpPr>
          <p:cNvPr id="3" name="Content Placeholder 2"/>
          <p:cNvSpPr>
            <a:spLocks noGrp="1"/>
          </p:cNvSpPr>
          <p:nvPr>
            <p:ph idx="1"/>
          </p:nvPr>
        </p:nvSpPr>
        <p:spPr/>
        <p:txBody>
          <a:bodyPr/>
          <a:lstStyle/>
          <a:p>
            <a:r>
              <a:rPr lang="en-US" dirty="0" smtClean="0"/>
              <a:t> Preventing Bad Practices</a:t>
            </a:r>
          </a:p>
          <a:p>
            <a:pPr marL="365760" lvl="1" indent="0">
              <a:buNone/>
            </a:pPr>
            <a:r>
              <a:rPr lang="en-US" dirty="0"/>
              <a:t> </a:t>
            </a:r>
            <a:r>
              <a:rPr lang="en-US" dirty="0" smtClean="0"/>
              <a:t> (Language Restrictions)</a:t>
            </a:r>
          </a:p>
          <a:p>
            <a:endParaRPr lang="en-US" dirty="0"/>
          </a:p>
          <a:p>
            <a:r>
              <a:rPr lang="en-US" dirty="0" smtClean="0"/>
              <a:t> Implement Languages, not Features</a:t>
            </a:r>
          </a:p>
          <a:p>
            <a:pPr marL="0" indent="0">
              <a:buNone/>
            </a:pPr>
            <a:r>
              <a:rPr lang="en-US" dirty="0"/>
              <a:t> </a:t>
            </a:r>
            <a:r>
              <a:rPr lang="en-US" dirty="0" smtClean="0"/>
              <a:t>      (Syntax)</a:t>
            </a:r>
          </a:p>
          <a:p>
            <a:endParaRPr lang="en-US" dirty="0"/>
          </a:p>
          <a:p>
            <a:r>
              <a:rPr lang="en-US" dirty="0" smtClean="0"/>
              <a:t> Focus on Application, not Data Transcription</a:t>
            </a:r>
          </a:p>
          <a:p>
            <a:pPr marL="365760" lvl="1" indent="0">
              <a:buNone/>
            </a:pPr>
            <a:r>
              <a:rPr lang="en-US" dirty="0" smtClean="0"/>
              <a:t>  (Common Data Format)</a:t>
            </a:r>
          </a:p>
        </p:txBody>
      </p:sp>
    </p:spTree>
    <p:extLst>
      <p:ext uri="{BB962C8B-B14F-4D97-AF65-F5344CB8AC3E}">
        <p14:creationId xmlns:p14="http://schemas.microsoft.com/office/powerpoint/2010/main" val="79551020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2813296"/>
            <a:ext cx="6965245" cy="1202485"/>
          </a:xfrm>
        </p:spPr>
        <p:txBody>
          <a:bodyPr>
            <a:normAutofit/>
          </a:bodyPr>
          <a:lstStyle/>
          <a:p>
            <a:r>
              <a:rPr lang="en-US" dirty="0"/>
              <a:t> Preventing Bad </a:t>
            </a:r>
            <a:r>
              <a:rPr lang="en-US" dirty="0" smtClean="0"/>
              <a:t>Practices</a:t>
            </a:r>
            <a:endParaRPr lang="en-US" dirty="0"/>
          </a:p>
        </p:txBody>
      </p:sp>
    </p:spTree>
    <p:extLst>
      <p:ext uri="{BB962C8B-B14F-4D97-AF65-F5344CB8AC3E}">
        <p14:creationId xmlns:p14="http://schemas.microsoft.com/office/powerpoint/2010/main" val="8455687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 Not Overwrite!</a:t>
            </a:r>
            <a:endParaRPr lang="en-US" dirty="0"/>
          </a:p>
        </p:txBody>
      </p:sp>
      <p:pic>
        <p:nvPicPr>
          <p:cNvPr id="4" name="Picture 3"/>
          <p:cNvPicPr>
            <a:picLocks noChangeAspect="1"/>
          </p:cNvPicPr>
          <p:nvPr/>
        </p:nvPicPr>
        <p:blipFill rotWithShape="1">
          <a:blip r:embed="rId2"/>
          <a:srcRect t="30059" r="27997" b="38988"/>
          <a:stretch/>
        </p:blipFill>
        <p:spPr>
          <a:xfrm>
            <a:off x="1095023" y="4619526"/>
            <a:ext cx="2651881" cy="628952"/>
          </a:xfrm>
          <a:prstGeom prst="rect">
            <a:avLst/>
          </a:prstGeom>
        </p:spPr>
      </p:pic>
      <p:pic>
        <p:nvPicPr>
          <p:cNvPr id="5" name="Picture 4"/>
          <p:cNvPicPr>
            <a:picLocks noChangeAspect="1"/>
          </p:cNvPicPr>
          <p:nvPr/>
        </p:nvPicPr>
        <p:blipFill rotWithShape="1">
          <a:blip r:embed="rId2"/>
          <a:srcRect r="27997" b="72679"/>
          <a:stretch/>
        </p:blipFill>
        <p:spPr>
          <a:xfrm>
            <a:off x="1266976" y="2215242"/>
            <a:ext cx="2651881" cy="555171"/>
          </a:xfrm>
          <a:prstGeom prst="rect">
            <a:avLst/>
          </a:prstGeom>
        </p:spPr>
      </p:pic>
      <p:pic>
        <p:nvPicPr>
          <p:cNvPr id="6" name="Picture 5"/>
          <p:cNvPicPr>
            <a:picLocks noChangeAspect="1"/>
          </p:cNvPicPr>
          <p:nvPr/>
        </p:nvPicPr>
        <p:blipFill>
          <a:blip r:embed="rId3"/>
          <a:stretch>
            <a:fillRect/>
          </a:stretch>
        </p:blipFill>
        <p:spPr>
          <a:xfrm>
            <a:off x="5408990" y="2973310"/>
            <a:ext cx="1872019" cy="1344690"/>
          </a:xfrm>
          <a:prstGeom prst="rect">
            <a:avLst/>
          </a:prstGeom>
        </p:spPr>
      </p:pic>
      <p:pic>
        <p:nvPicPr>
          <p:cNvPr id="7" name="Picture 6"/>
          <p:cNvPicPr>
            <a:picLocks noChangeAspect="1"/>
          </p:cNvPicPr>
          <p:nvPr/>
        </p:nvPicPr>
        <p:blipFill rotWithShape="1">
          <a:blip r:embed="rId4"/>
          <a:srcRect l="10708" t="20341" r="14320" b="34713"/>
          <a:stretch/>
        </p:blipFill>
        <p:spPr>
          <a:xfrm>
            <a:off x="5700620" y="2465200"/>
            <a:ext cx="583260" cy="400366"/>
          </a:xfrm>
          <a:prstGeom prst="rect">
            <a:avLst/>
          </a:prstGeom>
        </p:spPr>
      </p:pic>
      <p:pic>
        <p:nvPicPr>
          <p:cNvPr id="8" name="Picture 7"/>
          <p:cNvPicPr>
            <a:picLocks noChangeAspect="1"/>
          </p:cNvPicPr>
          <p:nvPr/>
        </p:nvPicPr>
        <p:blipFill>
          <a:blip r:embed="rId5"/>
          <a:stretch>
            <a:fillRect/>
          </a:stretch>
        </p:blipFill>
        <p:spPr>
          <a:xfrm>
            <a:off x="6960384" y="2365650"/>
            <a:ext cx="376384" cy="499916"/>
          </a:xfrm>
          <a:prstGeom prst="rect">
            <a:avLst/>
          </a:prstGeom>
        </p:spPr>
      </p:pic>
      <p:pic>
        <p:nvPicPr>
          <p:cNvPr id="9" name="Picture 8"/>
          <p:cNvPicPr>
            <a:picLocks noChangeAspect="1"/>
          </p:cNvPicPr>
          <p:nvPr/>
        </p:nvPicPr>
        <p:blipFill>
          <a:blip r:embed="rId6"/>
          <a:stretch>
            <a:fillRect/>
          </a:stretch>
        </p:blipFill>
        <p:spPr>
          <a:xfrm>
            <a:off x="7389814" y="3089941"/>
            <a:ext cx="670454" cy="470853"/>
          </a:xfrm>
          <a:prstGeom prst="rect">
            <a:avLst/>
          </a:prstGeom>
        </p:spPr>
      </p:pic>
      <p:pic>
        <p:nvPicPr>
          <p:cNvPr id="10" name="Picture 9"/>
          <p:cNvPicPr>
            <a:picLocks noChangeAspect="1"/>
          </p:cNvPicPr>
          <p:nvPr/>
        </p:nvPicPr>
        <p:blipFill>
          <a:blip r:embed="rId7"/>
          <a:stretch>
            <a:fillRect/>
          </a:stretch>
        </p:blipFill>
        <p:spPr>
          <a:xfrm>
            <a:off x="7116857" y="4214881"/>
            <a:ext cx="439821" cy="441785"/>
          </a:xfrm>
          <a:prstGeom prst="rect">
            <a:avLst/>
          </a:prstGeom>
        </p:spPr>
      </p:pic>
      <p:pic>
        <p:nvPicPr>
          <p:cNvPr id="11" name="Picture 10"/>
          <p:cNvPicPr>
            <a:picLocks noChangeAspect="1"/>
          </p:cNvPicPr>
          <p:nvPr/>
        </p:nvPicPr>
        <p:blipFill>
          <a:blip r:embed="rId8"/>
          <a:stretch>
            <a:fillRect/>
          </a:stretch>
        </p:blipFill>
        <p:spPr>
          <a:xfrm>
            <a:off x="5832960" y="4318000"/>
            <a:ext cx="524619" cy="524619"/>
          </a:xfrm>
          <a:prstGeom prst="rect">
            <a:avLst/>
          </a:prstGeom>
        </p:spPr>
      </p:pic>
      <p:sp>
        <p:nvSpPr>
          <p:cNvPr id="12" name="TextBox 11"/>
          <p:cNvSpPr txBox="1"/>
          <p:nvPr/>
        </p:nvSpPr>
        <p:spPr>
          <a:xfrm>
            <a:off x="5832960" y="5303334"/>
            <a:ext cx="1409385" cy="369332"/>
          </a:xfrm>
          <a:prstGeom prst="rect">
            <a:avLst/>
          </a:prstGeom>
          <a:noFill/>
        </p:spPr>
        <p:txBody>
          <a:bodyPr wrap="none" rtlCol="0">
            <a:spAutoFit/>
          </a:bodyPr>
          <a:lstStyle/>
          <a:p>
            <a:r>
              <a:rPr lang="en-US" dirty="0"/>
              <a:t>7</a:t>
            </a:r>
            <a:r>
              <a:rPr lang="en-US" dirty="0" smtClean="0"/>
              <a:t> characters</a:t>
            </a:r>
            <a:endParaRPr lang="en-US" dirty="0"/>
          </a:p>
        </p:txBody>
      </p:sp>
      <p:sp>
        <p:nvSpPr>
          <p:cNvPr id="13" name="TextBox 12"/>
          <p:cNvSpPr txBox="1"/>
          <p:nvPr/>
        </p:nvSpPr>
        <p:spPr>
          <a:xfrm>
            <a:off x="1362360" y="2731699"/>
            <a:ext cx="1534382" cy="369332"/>
          </a:xfrm>
          <a:prstGeom prst="rect">
            <a:avLst/>
          </a:prstGeom>
          <a:noFill/>
        </p:spPr>
        <p:txBody>
          <a:bodyPr wrap="none" rtlCol="0">
            <a:spAutoFit/>
          </a:bodyPr>
          <a:lstStyle/>
          <a:p>
            <a:r>
              <a:rPr lang="en-US" dirty="0" smtClean="0"/>
              <a:t>27 characters</a:t>
            </a:r>
            <a:endParaRPr lang="en-US" dirty="0"/>
          </a:p>
        </p:txBody>
      </p:sp>
      <p:sp>
        <p:nvSpPr>
          <p:cNvPr id="14" name="TextBox 13"/>
          <p:cNvSpPr txBox="1"/>
          <p:nvPr/>
        </p:nvSpPr>
        <p:spPr>
          <a:xfrm>
            <a:off x="1362360" y="5126671"/>
            <a:ext cx="1544751" cy="369332"/>
          </a:xfrm>
          <a:prstGeom prst="rect">
            <a:avLst/>
          </a:prstGeom>
          <a:noFill/>
        </p:spPr>
        <p:txBody>
          <a:bodyPr wrap="none" rtlCol="0">
            <a:spAutoFit/>
          </a:bodyPr>
          <a:lstStyle/>
          <a:p>
            <a:r>
              <a:rPr lang="en-US" dirty="0" smtClean="0"/>
              <a:t>33 characters</a:t>
            </a:r>
            <a:endParaRPr lang="en-US" dirty="0"/>
          </a:p>
        </p:txBody>
      </p:sp>
      <p:pic>
        <p:nvPicPr>
          <p:cNvPr id="15" name="Picture 14"/>
          <p:cNvPicPr>
            <a:picLocks noChangeAspect="1"/>
          </p:cNvPicPr>
          <p:nvPr/>
        </p:nvPicPr>
        <p:blipFill>
          <a:blip r:embed="rId9"/>
          <a:stretch>
            <a:fillRect/>
          </a:stretch>
        </p:blipFill>
        <p:spPr>
          <a:xfrm>
            <a:off x="1681371" y="3394908"/>
            <a:ext cx="923092" cy="923092"/>
          </a:xfrm>
          <a:prstGeom prst="rect">
            <a:avLst/>
          </a:prstGeom>
        </p:spPr>
      </p:pic>
    </p:spTree>
    <p:extLst>
      <p:ext uri="{BB962C8B-B14F-4D97-AF65-F5344CB8AC3E}">
        <p14:creationId xmlns:p14="http://schemas.microsoft.com/office/powerpoint/2010/main" val="17870946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2825392"/>
            <a:ext cx="6965245" cy="1202485"/>
          </a:xfrm>
        </p:spPr>
        <p:txBody>
          <a:bodyPr>
            <a:normAutofit fontScale="90000"/>
          </a:bodyPr>
          <a:lstStyle/>
          <a:p>
            <a:r>
              <a:rPr lang="en-US" dirty="0"/>
              <a:t> Implement Languages, not Features</a:t>
            </a:r>
            <a:br>
              <a:rPr lang="en-US" dirty="0"/>
            </a:br>
            <a:endParaRPr lang="en-US" dirty="0"/>
          </a:p>
        </p:txBody>
      </p:sp>
    </p:spTree>
    <p:extLst>
      <p:ext uri="{BB962C8B-B14F-4D97-AF65-F5344CB8AC3E}">
        <p14:creationId xmlns:p14="http://schemas.microsoft.com/office/powerpoint/2010/main" val="33758566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814"/>
          <a:stretch/>
        </p:blipFill>
        <p:spPr>
          <a:xfrm>
            <a:off x="4584465" y="1834332"/>
            <a:ext cx="2495825" cy="2217117"/>
          </a:xfrm>
          <a:prstGeom prst="rect">
            <a:avLst/>
          </a:prstGeom>
        </p:spPr>
      </p:pic>
      <p:sp>
        <p:nvSpPr>
          <p:cNvPr id="6" name="TextBox 5"/>
          <p:cNvSpPr txBox="1"/>
          <p:nvPr/>
        </p:nvSpPr>
        <p:spPr>
          <a:xfrm>
            <a:off x="1562965" y="2589075"/>
            <a:ext cx="2403222" cy="646331"/>
          </a:xfrm>
          <a:prstGeom prst="rect">
            <a:avLst/>
          </a:prstGeom>
          <a:noFill/>
        </p:spPr>
        <p:txBody>
          <a:bodyPr wrap="none" rtlCol="0">
            <a:spAutoFit/>
          </a:bodyPr>
          <a:lstStyle/>
          <a:p>
            <a:r>
              <a:rPr lang="en-US" dirty="0" smtClean="0"/>
              <a:t>Everything is an Object</a:t>
            </a:r>
            <a:endParaRPr lang="en-US" dirty="0"/>
          </a:p>
          <a:p>
            <a:r>
              <a:rPr lang="en-US" dirty="0" smtClean="0"/>
              <a:t>    (Even if it is not)</a:t>
            </a:r>
            <a:endParaRPr lang="en-US" dirty="0"/>
          </a:p>
        </p:txBody>
      </p:sp>
      <p:sp>
        <p:nvSpPr>
          <p:cNvPr id="8" name="Title 1"/>
          <p:cNvSpPr txBox="1">
            <a:spLocks/>
          </p:cNvSpPr>
          <p:nvPr/>
        </p:nvSpPr>
        <p:spPr>
          <a:xfrm>
            <a:off x="2824329" y="5202393"/>
            <a:ext cx="5250592" cy="835529"/>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Domain Specific</a:t>
            </a:r>
          </a:p>
          <a:p>
            <a:r>
              <a:rPr lang="en-US" dirty="0" smtClean="0"/>
              <a:t> Languages</a:t>
            </a:r>
            <a:endParaRPr lang="en-US" dirty="0"/>
          </a:p>
        </p:txBody>
      </p:sp>
      <p:sp>
        <p:nvSpPr>
          <p:cNvPr id="9" name="TextBox 8"/>
          <p:cNvSpPr txBox="1"/>
          <p:nvPr/>
        </p:nvSpPr>
        <p:spPr>
          <a:xfrm>
            <a:off x="4279509" y="4919711"/>
            <a:ext cx="2624507" cy="646331"/>
          </a:xfrm>
          <a:prstGeom prst="rect">
            <a:avLst/>
          </a:prstGeom>
          <a:noFill/>
        </p:spPr>
        <p:txBody>
          <a:bodyPr wrap="none" rtlCol="0">
            <a:spAutoFit/>
          </a:bodyPr>
          <a:lstStyle/>
          <a:p>
            <a:r>
              <a:rPr lang="en-US" dirty="0"/>
              <a:t>U</a:t>
            </a:r>
            <a:r>
              <a:rPr lang="en-US" dirty="0" smtClean="0"/>
              <a:t>se determines syntax</a:t>
            </a:r>
          </a:p>
          <a:p>
            <a:endParaRPr lang="en-US" dirty="0"/>
          </a:p>
        </p:txBody>
      </p:sp>
      <p:pic>
        <p:nvPicPr>
          <p:cNvPr id="10" name="Picture 9"/>
          <p:cNvPicPr>
            <a:picLocks noChangeAspect="1"/>
          </p:cNvPicPr>
          <p:nvPr/>
        </p:nvPicPr>
        <p:blipFill>
          <a:blip r:embed="rId3"/>
          <a:stretch>
            <a:fillRect/>
          </a:stretch>
        </p:blipFill>
        <p:spPr>
          <a:xfrm>
            <a:off x="1626373" y="4051449"/>
            <a:ext cx="2031917" cy="1986474"/>
          </a:xfrm>
          <a:prstGeom prst="rect">
            <a:avLst/>
          </a:prstGeom>
        </p:spPr>
      </p:pic>
      <p:sp>
        <p:nvSpPr>
          <p:cNvPr id="11" name="Title 1"/>
          <p:cNvSpPr txBox="1">
            <a:spLocks/>
          </p:cNvSpPr>
          <p:nvPr/>
        </p:nvSpPr>
        <p:spPr>
          <a:xfrm>
            <a:off x="2235895" y="3829278"/>
            <a:ext cx="3709071" cy="536903"/>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vs</a:t>
            </a:r>
            <a:endParaRPr lang="en-US" dirty="0"/>
          </a:p>
        </p:txBody>
      </p:sp>
      <p:sp>
        <p:nvSpPr>
          <p:cNvPr id="13" name="Title 1"/>
          <p:cNvSpPr txBox="1">
            <a:spLocks/>
          </p:cNvSpPr>
          <p:nvPr/>
        </p:nvSpPr>
        <p:spPr>
          <a:xfrm>
            <a:off x="890866" y="1656688"/>
            <a:ext cx="3885617" cy="931353"/>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Object Orientated </a:t>
            </a:r>
          </a:p>
          <a:p>
            <a:r>
              <a:rPr lang="en-US" dirty="0" smtClean="0"/>
              <a:t>Design</a:t>
            </a:r>
          </a:p>
        </p:txBody>
      </p:sp>
      <p:sp>
        <p:nvSpPr>
          <p:cNvPr id="14" name="Title 1"/>
          <p:cNvSpPr txBox="1">
            <a:spLocks/>
          </p:cNvSpPr>
          <p:nvPr/>
        </p:nvSpPr>
        <p:spPr>
          <a:xfrm>
            <a:off x="5717970" y="557785"/>
            <a:ext cx="2917910" cy="63781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smtClean="0"/>
              <a:t>Syntax</a:t>
            </a:r>
          </a:p>
        </p:txBody>
      </p:sp>
    </p:spTree>
    <p:extLst>
      <p:ext uri="{BB962C8B-B14F-4D97-AF65-F5344CB8AC3E}">
        <p14:creationId xmlns:p14="http://schemas.microsoft.com/office/powerpoint/2010/main" val="41061016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885021" y="886287"/>
            <a:ext cx="4785851" cy="1600046"/>
          </a:xfrm>
          <a:prstGeom prst="rect">
            <a:avLst/>
          </a:prstGeom>
        </p:spPr>
      </p:pic>
      <p:sp>
        <p:nvSpPr>
          <p:cNvPr id="11" name="TextBox 10"/>
          <p:cNvSpPr txBox="1"/>
          <p:nvPr/>
        </p:nvSpPr>
        <p:spPr>
          <a:xfrm>
            <a:off x="5670872" y="1620822"/>
            <a:ext cx="1961444" cy="646331"/>
          </a:xfrm>
          <a:prstGeom prst="rect">
            <a:avLst/>
          </a:prstGeom>
          <a:noFill/>
        </p:spPr>
        <p:txBody>
          <a:bodyPr wrap="none" rtlCol="0">
            <a:spAutoFit/>
          </a:bodyPr>
          <a:lstStyle/>
          <a:p>
            <a:pPr algn="ctr"/>
            <a:r>
              <a:rPr lang="en-US" dirty="0" smtClean="0"/>
              <a:t>82 characters</a:t>
            </a:r>
          </a:p>
          <a:p>
            <a:pPr algn="ctr"/>
            <a:r>
              <a:rPr lang="en-US" dirty="0" smtClean="0"/>
              <a:t>(with explanation)</a:t>
            </a:r>
            <a:endParaRPr lang="en-US" dirty="0"/>
          </a:p>
        </p:txBody>
      </p:sp>
      <p:pic>
        <p:nvPicPr>
          <p:cNvPr id="12" name="Picture 11"/>
          <p:cNvPicPr>
            <a:picLocks noChangeAspect="1"/>
          </p:cNvPicPr>
          <p:nvPr/>
        </p:nvPicPr>
        <p:blipFill>
          <a:blip r:embed="rId3"/>
          <a:stretch>
            <a:fillRect/>
          </a:stretch>
        </p:blipFill>
        <p:spPr>
          <a:xfrm>
            <a:off x="2923668" y="3800743"/>
            <a:ext cx="5136600" cy="2071435"/>
          </a:xfrm>
          <a:prstGeom prst="rect">
            <a:avLst/>
          </a:prstGeom>
        </p:spPr>
      </p:pic>
      <p:sp>
        <p:nvSpPr>
          <p:cNvPr id="13" name="TextBox 12"/>
          <p:cNvSpPr txBox="1"/>
          <p:nvPr/>
        </p:nvSpPr>
        <p:spPr>
          <a:xfrm>
            <a:off x="1095023" y="4839875"/>
            <a:ext cx="1663436" cy="369332"/>
          </a:xfrm>
          <a:prstGeom prst="rect">
            <a:avLst/>
          </a:prstGeom>
          <a:noFill/>
        </p:spPr>
        <p:txBody>
          <a:bodyPr wrap="none" rtlCol="0">
            <a:spAutoFit/>
          </a:bodyPr>
          <a:lstStyle/>
          <a:p>
            <a:r>
              <a:rPr lang="en-US" dirty="0"/>
              <a:t>1</a:t>
            </a:r>
            <a:r>
              <a:rPr lang="en-US" dirty="0" smtClean="0"/>
              <a:t>51 characters</a:t>
            </a:r>
            <a:endParaRPr lang="en-US" dirty="0"/>
          </a:p>
        </p:txBody>
      </p:sp>
      <p:sp>
        <p:nvSpPr>
          <p:cNvPr id="14" name="Title 1"/>
          <p:cNvSpPr>
            <a:spLocks noGrp="1"/>
          </p:cNvSpPr>
          <p:nvPr>
            <p:ph type="title"/>
          </p:nvPr>
        </p:nvSpPr>
        <p:spPr>
          <a:xfrm>
            <a:off x="2265509" y="2606184"/>
            <a:ext cx="3709071" cy="536903"/>
          </a:xfrm>
        </p:spPr>
        <p:txBody>
          <a:bodyPr>
            <a:normAutofit fontScale="90000"/>
          </a:bodyPr>
          <a:lstStyle/>
          <a:p>
            <a:r>
              <a:rPr lang="en-US" dirty="0" smtClean="0"/>
              <a:t>Unit Tests</a:t>
            </a:r>
            <a:endParaRPr lang="en-US" dirty="0"/>
          </a:p>
        </p:txBody>
      </p:sp>
      <p:pic>
        <p:nvPicPr>
          <p:cNvPr id="15" name="Picture 14"/>
          <p:cNvPicPr>
            <a:picLocks noChangeAspect="1"/>
          </p:cNvPicPr>
          <p:nvPr/>
        </p:nvPicPr>
        <p:blipFill>
          <a:blip r:embed="rId4"/>
          <a:stretch>
            <a:fillRect/>
          </a:stretch>
        </p:blipFill>
        <p:spPr>
          <a:xfrm>
            <a:off x="1371122" y="3905601"/>
            <a:ext cx="894387" cy="894387"/>
          </a:xfrm>
          <a:prstGeom prst="rect">
            <a:avLst/>
          </a:prstGeom>
        </p:spPr>
      </p:pic>
      <p:pic>
        <p:nvPicPr>
          <p:cNvPr id="16" name="Picture 15"/>
          <p:cNvPicPr>
            <a:picLocks noChangeAspect="1"/>
          </p:cNvPicPr>
          <p:nvPr/>
        </p:nvPicPr>
        <p:blipFill>
          <a:blip r:embed="rId5"/>
          <a:stretch>
            <a:fillRect/>
          </a:stretch>
        </p:blipFill>
        <p:spPr>
          <a:xfrm>
            <a:off x="6132418" y="664569"/>
            <a:ext cx="923092" cy="923092"/>
          </a:xfrm>
          <a:prstGeom prst="rect">
            <a:avLst/>
          </a:prstGeom>
        </p:spPr>
      </p:pic>
      <p:sp>
        <p:nvSpPr>
          <p:cNvPr id="2" name="Rectangle 1"/>
          <p:cNvSpPr/>
          <p:nvPr/>
        </p:nvSpPr>
        <p:spPr>
          <a:xfrm>
            <a:off x="798559" y="1306285"/>
            <a:ext cx="4896503" cy="33872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55531" y="4670511"/>
            <a:ext cx="3076888" cy="33872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691739" y="5161638"/>
            <a:ext cx="1654355" cy="338727"/>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36330" y="1862667"/>
            <a:ext cx="340814" cy="25259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31465" y="874192"/>
            <a:ext cx="1926994" cy="338727"/>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910859" y="3736237"/>
            <a:ext cx="1926994" cy="338727"/>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8457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1390400" y="3384089"/>
            <a:ext cx="6520146" cy="2813204"/>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1647244" y="803650"/>
            <a:ext cx="5228037" cy="2180071"/>
          </a:xfrm>
          <a:prstGeom prst="rect">
            <a:avLst/>
          </a:prstGeom>
        </p:spPr>
      </p:pic>
      <p:sp>
        <p:nvSpPr>
          <p:cNvPr id="7" name="Title 1"/>
          <p:cNvSpPr txBox="1">
            <a:spLocks/>
          </p:cNvSpPr>
          <p:nvPr/>
        </p:nvSpPr>
        <p:spPr>
          <a:xfrm>
            <a:off x="4650473" y="642669"/>
            <a:ext cx="3709071" cy="536903"/>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HTML - Python</a:t>
            </a:r>
            <a:endParaRPr lang="en-US" dirty="0"/>
          </a:p>
        </p:txBody>
      </p:sp>
      <p:pic>
        <p:nvPicPr>
          <p:cNvPr id="22" name="Picture 21"/>
          <p:cNvPicPr>
            <a:picLocks noChangeAspect="1"/>
          </p:cNvPicPr>
          <p:nvPr/>
        </p:nvPicPr>
        <p:blipFill>
          <a:blip r:embed="rId4"/>
          <a:stretch>
            <a:fillRect/>
          </a:stretch>
        </p:blipFill>
        <p:spPr>
          <a:xfrm>
            <a:off x="752857" y="803650"/>
            <a:ext cx="894387" cy="894387"/>
          </a:xfrm>
          <a:prstGeom prst="rect">
            <a:avLst/>
          </a:prstGeom>
        </p:spPr>
      </p:pic>
      <p:sp>
        <p:nvSpPr>
          <p:cNvPr id="23" name="Down Arrow 22"/>
          <p:cNvSpPr/>
          <p:nvPr/>
        </p:nvSpPr>
        <p:spPr>
          <a:xfrm>
            <a:off x="1010766" y="2778319"/>
            <a:ext cx="759268" cy="55222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3152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0574" y="816432"/>
            <a:ext cx="5683178" cy="2162078"/>
          </a:xfrm>
          <a:prstGeom prst="rect">
            <a:avLst/>
          </a:prstGeom>
        </p:spPr>
      </p:pic>
      <p:sp>
        <p:nvSpPr>
          <p:cNvPr id="6" name="Title 1"/>
          <p:cNvSpPr txBox="1">
            <a:spLocks/>
          </p:cNvSpPr>
          <p:nvPr/>
        </p:nvSpPr>
        <p:spPr>
          <a:xfrm>
            <a:off x="4650473" y="642669"/>
            <a:ext cx="3709071" cy="536903"/>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HTML - </a:t>
            </a:r>
            <a:r>
              <a:rPr lang="en-US" dirty="0" err="1" smtClean="0"/>
              <a:t>Clojure</a:t>
            </a:r>
            <a:endParaRPr lang="en-US" dirty="0"/>
          </a:p>
        </p:txBody>
      </p:sp>
      <p:pic>
        <p:nvPicPr>
          <p:cNvPr id="8" name="Picture 7"/>
          <p:cNvPicPr>
            <a:picLocks noChangeAspect="1"/>
          </p:cNvPicPr>
          <p:nvPr/>
        </p:nvPicPr>
        <p:blipFill>
          <a:blip r:embed="rId3"/>
          <a:stretch>
            <a:fillRect/>
          </a:stretch>
        </p:blipFill>
        <p:spPr>
          <a:xfrm>
            <a:off x="793151" y="816432"/>
            <a:ext cx="757422" cy="757422"/>
          </a:xfrm>
          <a:prstGeom prst="rect">
            <a:avLst/>
          </a:prstGeom>
        </p:spPr>
      </p:pic>
      <p:pic>
        <p:nvPicPr>
          <p:cNvPr id="9" name="Picture 8"/>
          <p:cNvPicPr>
            <a:picLocks noChangeAspect="1"/>
          </p:cNvPicPr>
          <p:nvPr/>
        </p:nvPicPr>
        <p:blipFill>
          <a:blip r:embed="rId4"/>
          <a:stretch>
            <a:fillRect/>
          </a:stretch>
        </p:blipFill>
        <p:spPr>
          <a:xfrm>
            <a:off x="1390400" y="3384089"/>
            <a:ext cx="6520146" cy="2813204"/>
          </a:xfrm>
          <a:prstGeom prst="rect">
            <a:avLst/>
          </a:prstGeom>
          <a:ln>
            <a:solidFill>
              <a:schemeClr val="tx1"/>
            </a:solidFill>
          </a:ln>
        </p:spPr>
      </p:pic>
      <p:sp>
        <p:nvSpPr>
          <p:cNvPr id="11" name="Down Arrow 10"/>
          <p:cNvSpPr/>
          <p:nvPr/>
        </p:nvSpPr>
        <p:spPr>
          <a:xfrm>
            <a:off x="1010766" y="2778319"/>
            <a:ext cx="759268" cy="55222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2435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lstStyle/>
          <a:p>
            <a:pPr marL="0" indent="0">
              <a:buNone/>
            </a:pPr>
            <a:r>
              <a:rPr lang="en-US" dirty="0" smtClean="0"/>
              <a:t>Programming Experience</a:t>
            </a:r>
          </a:p>
          <a:p>
            <a:pPr lvl="1"/>
            <a:r>
              <a:rPr lang="en-US" dirty="0"/>
              <a:t> </a:t>
            </a:r>
            <a:r>
              <a:rPr lang="en-US" dirty="0" smtClean="0"/>
              <a:t>Intern at </a:t>
            </a:r>
            <a:r>
              <a:rPr lang="en-US" dirty="0" err="1" smtClean="0"/>
              <a:t>GoConnect</a:t>
            </a:r>
            <a:r>
              <a:rPr lang="en-US" dirty="0" smtClean="0"/>
              <a:t> (Java)</a:t>
            </a:r>
          </a:p>
          <a:p>
            <a:pPr lvl="1"/>
            <a:r>
              <a:rPr lang="en-US" dirty="0" smtClean="0"/>
              <a:t> Intern at VPAC, ANSTO (C++, C#)</a:t>
            </a:r>
          </a:p>
          <a:p>
            <a:pPr lvl="1"/>
            <a:r>
              <a:rPr lang="en-US" dirty="0"/>
              <a:t> </a:t>
            </a:r>
            <a:r>
              <a:rPr lang="en-US" dirty="0" smtClean="0"/>
              <a:t>Conjugate Systems (All Above + Python)</a:t>
            </a:r>
          </a:p>
          <a:p>
            <a:pPr lvl="1"/>
            <a:r>
              <a:rPr lang="en-US" dirty="0"/>
              <a:t> </a:t>
            </a:r>
            <a:r>
              <a:rPr lang="en-US" dirty="0" smtClean="0"/>
              <a:t>Melbourne University (</a:t>
            </a:r>
            <a:r>
              <a:rPr lang="en-US" dirty="0" err="1" smtClean="0"/>
              <a:t>Matlab</a:t>
            </a:r>
            <a:r>
              <a:rPr lang="en-US" dirty="0" smtClean="0"/>
              <a:t>)</a:t>
            </a:r>
          </a:p>
          <a:p>
            <a:pPr lvl="1"/>
            <a:r>
              <a:rPr lang="en-US" dirty="0" smtClean="0"/>
              <a:t> Currently (</a:t>
            </a:r>
            <a:r>
              <a:rPr lang="en-US" dirty="0" err="1" smtClean="0"/>
              <a:t>Clojure</a:t>
            </a:r>
            <a:r>
              <a:rPr lang="en-US" dirty="0" smtClean="0"/>
              <a:t>, PHP)</a:t>
            </a:r>
          </a:p>
        </p:txBody>
      </p:sp>
    </p:spTree>
    <p:extLst>
      <p:ext uri="{BB962C8B-B14F-4D97-AF65-F5344CB8AC3E}">
        <p14:creationId xmlns:p14="http://schemas.microsoft.com/office/powerpoint/2010/main" val="200862688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srcRect r="37129"/>
          <a:stretch/>
        </p:blipFill>
        <p:spPr>
          <a:xfrm>
            <a:off x="220879" y="1329504"/>
            <a:ext cx="3685900" cy="2402751"/>
          </a:xfrm>
          <a:prstGeom prst="rect">
            <a:avLst/>
          </a:prstGeom>
        </p:spPr>
      </p:pic>
      <p:pic>
        <p:nvPicPr>
          <p:cNvPr id="4" name="Picture 3"/>
          <p:cNvPicPr>
            <a:picLocks noChangeAspect="1"/>
          </p:cNvPicPr>
          <p:nvPr/>
        </p:nvPicPr>
        <p:blipFill rotWithShape="1">
          <a:blip r:embed="rId3"/>
          <a:srcRect r="14702"/>
          <a:stretch/>
        </p:blipFill>
        <p:spPr>
          <a:xfrm>
            <a:off x="4532718" y="1329504"/>
            <a:ext cx="4459429" cy="2180071"/>
          </a:xfrm>
          <a:prstGeom prst="rect">
            <a:avLst/>
          </a:prstGeom>
        </p:spPr>
      </p:pic>
      <p:sp>
        <p:nvSpPr>
          <p:cNvPr id="7" name="Title 1"/>
          <p:cNvSpPr txBox="1">
            <a:spLocks/>
          </p:cNvSpPr>
          <p:nvPr/>
        </p:nvSpPr>
        <p:spPr>
          <a:xfrm>
            <a:off x="2334154" y="691691"/>
            <a:ext cx="4030984" cy="536903"/>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HTML - Comparison</a:t>
            </a:r>
            <a:endParaRPr lang="en-US" dirty="0"/>
          </a:p>
        </p:txBody>
      </p:sp>
      <p:pic>
        <p:nvPicPr>
          <p:cNvPr id="5" name="Picture 4"/>
          <p:cNvPicPr>
            <a:picLocks noChangeAspect="1"/>
          </p:cNvPicPr>
          <p:nvPr/>
        </p:nvPicPr>
        <p:blipFill rotWithShape="1">
          <a:blip r:embed="rId2"/>
          <a:srcRect r="37129"/>
          <a:stretch/>
        </p:blipFill>
        <p:spPr>
          <a:xfrm>
            <a:off x="220879" y="3884655"/>
            <a:ext cx="3685900" cy="2402751"/>
          </a:xfrm>
          <a:prstGeom prst="rect">
            <a:avLst/>
          </a:prstGeom>
        </p:spPr>
      </p:pic>
      <p:cxnSp>
        <p:nvCxnSpPr>
          <p:cNvPr id="3" name="Straight Connector 2"/>
          <p:cNvCxnSpPr/>
          <p:nvPr/>
        </p:nvCxnSpPr>
        <p:spPr>
          <a:xfrm flipH="1">
            <a:off x="1628975" y="1946609"/>
            <a:ext cx="4417558" cy="31753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2581510" y="1946609"/>
            <a:ext cx="3617423"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2581510" y="2099009"/>
            <a:ext cx="4529091" cy="63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628975" y="2251409"/>
            <a:ext cx="4722358" cy="5097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449511" y="2506278"/>
            <a:ext cx="4749422" cy="751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601911" y="2761147"/>
            <a:ext cx="4749422" cy="1794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449511" y="3003284"/>
            <a:ext cx="4488223" cy="0"/>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rotWithShape="1">
          <a:blip r:embed="rId4"/>
          <a:srcRect r="27028"/>
          <a:stretch/>
        </p:blipFill>
        <p:spPr>
          <a:xfrm>
            <a:off x="4532718" y="3732255"/>
            <a:ext cx="4459429" cy="2324882"/>
          </a:xfrm>
          <a:prstGeom prst="rect">
            <a:avLst/>
          </a:prstGeom>
        </p:spPr>
      </p:pic>
      <p:cxnSp>
        <p:nvCxnSpPr>
          <p:cNvPr id="24" name="Straight Connector 23"/>
          <p:cNvCxnSpPr/>
          <p:nvPr/>
        </p:nvCxnSpPr>
        <p:spPr>
          <a:xfrm flipH="1" flipV="1">
            <a:off x="635571" y="4301560"/>
            <a:ext cx="4334182" cy="1300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414419" y="4124768"/>
            <a:ext cx="4334182" cy="1300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1229727" y="4453960"/>
            <a:ext cx="4334182" cy="1300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953629" y="4625996"/>
            <a:ext cx="4334182" cy="1300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843191" y="4826714"/>
            <a:ext cx="4334182" cy="13008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607961" y="5152761"/>
            <a:ext cx="44865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760361" y="5332773"/>
            <a:ext cx="44865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760361" y="5526057"/>
            <a:ext cx="44865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760361" y="5691729"/>
            <a:ext cx="44865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730983" y="5857394"/>
            <a:ext cx="4446390" cy="0"/>
          </a:xfrm>
          <a:prstGeom prst="line">
            <a:avLst/>
          </a:prstGeom>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5"/>
          <a:stretch>
            <a:fillRect/>
          </a:stretch>
        </p:blipFill>
        <p:spPr>
          <a:xfrm>
            <a:off x="8097760" y="1329387"/>
            <a:ext cx="894387" cy="894387"/>
          </a:xfrm>
          <a:prstGeom prst="rect">
            <a:avLst/>
          </a:prstGeom>
        </p:spPr>
      </p:pic>
      <p:pic>
        <p:nvPicPr>
          <p:cNvPr id="40" name="Picture 39"/>
          <p:cNvPicPr>
            <a:picLocks noChangeAspect="1"/>
          </p:cNvPicPr>
          <p:nvPr/>
        </p:nvPicPr>
        <p:blipFill>
          <a:blip r:embed="rId6"/>
          <a:stretch>
            <a:fillRect/>
          </a:stretch>
        </p:blipFill>
        <p:spPr>
          <a:xfrm>
            <a:off x="8234725" y="3787361"/>
            <a:ext cx="757422" cy="757422"/>
          </a:xfrm>
          <a:prstGeom prst="rect">
            <a:avLst/>
          </a:prstGeom>
        </p:spPr>
      </p:pic>
      <p:sp>
        <p:nvSpPr>
          <p:cNvPr id="41" name="Left-Right Arrow 40"/>
          <p:cNvSpPr/>
          <p:nvPr/>
        </p:nvSpPr>
        <p:spPr>
          <a:xfrm>
            <a:off x="3796340" y="4720041"/>
            <a:ext cx="841822" cy="41201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Left-Right Arrow 41"/>
          <p:cNvSpPr/>
          <p:nvPr/>
        </p:nvSpPr>
        <p:spPr>
          <a:xfrm>
            <a:off x="3796340" y="2223774"/>
            <a:ext cx="841822" cy="41201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Multiply 42"/>
          <p:cNvSpPr/>
          <p:nvPr/>
        </p:nvSpPr>
        <p:spPr>
          <a:xfrm>
            <a:off x="3989609" y="2234883"/>
            <a:ext cx="441755" cy="400904"/>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63447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More</a:t>
            </a:r>
            <a:endParaRPr lang="en-US" dirty="0"/>
          </a:p>
        </p:txBody>
      </p:sp>
      <p:sp>
        <p:nvSpPr>
          <p:cNvPr id="3" name="Content Placeholder 2"/>
          <p:cNvSpPr>
            <a:spLocks noGrp="1"/>
          </p:cNvSpPr>
          <p:nvPr>
            <p:ph idx="1"/>
          </p:nvPr>
        </p:nvSpPr>
        <p:spPr/>
        <p:txBody>
          <a:bodyPr/>
          <a:lstStyle/>
          <a:p>
            <a:pPr marL="0" indent="0">
              <a:buNone/>
            </a:pPr>
            <a:r>
              <a:rPr lang="en-US" dirty="0"/>
              <a:t>Using classes to model </a:t>
            </a:r>
            <a:r>
              <a:rPr lang="en-US" u="sng" dirty="0"/>
              <a:t>relationships</a:t>
            </a:r>
            <a:r>
              <a:rPr lang="en-US" dirty="0"/>
              <a:t> becomes awkward very quickly</a:t>
            </a:r>
          </a:p>
          <a:p>
            <a:pPr marL="0" indent="0">
              <a:buNone/>
            </a:pPr>
            <a:endParaRPr lang="en-US" dirty="0"/>
          </a:p>
          <a:p>
            <a:r>
              <a:rPr lang="en-US" dirty="0" smtClean="0"/>
              <a:t> 	SQL   	</a:t>
            </a:r>
          </a:p>
          <a:p>
            <a:r>
              <a:rPr lang="en-US" dirty="0" smtClean="0"/>
              <a:t> GUI		</a:t>
            </a:r>
          </a:p>
          <a:p>
            <a:r>
              <a:rPr lang="en-US" dirty="0"/>
              <a:t> </a:t>
            </a:r>
            <a:r>
              <a:rPr lang="en-US" dirty="0" smtClean="0"/>
              <a:t>Math Equations	</a:t>
            </a:r>
          </a:p>
          <a:p>
            <a:pPr marL="0" indent="0">
              <a:buNone/>
            </a:pPr>
            <a:endParaRPr lang="en-US" dirty="0" smtClean="0"/>
          </a:p>
        </p:txBody>
      </p:sp>
    </p:spTree>
    <p:extLst>
      <p:ext uri="{BB962C8B-B14F-4D97-AF65-F5344CB8AC3E}">
        <p14:creationId xmlns:p14="http://schemas.microsoft.com/office/powerpoint/2010/main" val="31240846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2450439"/>
            <a:ext cx="6965245" cy="1202485"/>
          </a:xfrm>
        </p:spPr>
        <p:txBody>
          <a:bodyPr>
            <a:normAutofit fontScale="90000"/>
          </a:bodyPr>
          <a:lstStyle/>
          <a:p>
            <a:r>
              <a:rPr lang="en-US" dirty="0"/>
              <a:t>Focus on </a:t>
            </a:r>
            <a:r>
              <a:rPr lang="en-US" dirty="0" smtClean="0"/>
              <a:t>Application</a:t>
            </a:r>
            <a:r>
              <a:rPr lang="en-US" dirty="0"/>
              <a:t>, not </a:t>
            </a:r>
            <a:r>
              <a:rPr lang="en-US" dirty="0" smtClean="0"/>
              <a:t>Data Transcription</a:t>
            </a:r>
            <a:endParaRPr lang="en-US" dirty="0"/>
          </a:p>
        </p:txBody>
      </p:sp>
    </p:spTree>
    <p:extLst>
      <p:ext uri="{BB962C8B-B14F-4D97-AF65-F5344CB8AC3E}">
        <p14:creationId xmlns:p14="http://schemas.microsoft.com/office/powerpoint/2010/main" val="1143638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1612" y="3126987"/>
            <a:ext cx="2876089" cy="1551847"/>
          </a:xfrm>
          <a:prstGeom prst="rect">
            <a:avLst/>
          </a:prstGeom>
        </p:spPr>
      </p:pic>
      <p:sp>
        <p:nvSpPr>
          <p:cNvPr id="5" name="Title 1"/>
          <p:cNvSpPr txBox="1">
            <a:spLocks/>
          </p:cNvSpPr>
          <p:nvPr/>
        </p:nvSpPr>
        <p:spPr>
          <a:xfrm>
            <a:off x="2549217" y="3243037"/>
            <a:ext cx="3709071" cy="536903"/>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vs</a:t>
            </a:r>
            <a:endParaRPr lang="en-US" dirty="0"/>
          </a:p>
        </p:txBody>
      </p:sp>
      <p:pic>
        <p:nvPicPr>
          <p:cNvPr id="6" name="Picture 5"/>
          <p:cNvPicPr>
            <a:picLocks noChangeAspect="1"/>
          </p:cNvPicPr>
          <p:nvPr/>
        </p:nvPicPr>
        <p:blipFill rotWithShape="1">
          <a:blip r:embed="rId3"/>
          <a:srcRect t="14232" b="15874"/>
          <a:stretch/>
        </p:blipFill>
        <p:spPr>
          <a:xfrm>
            <a:off x="5230575" y="3243037"/>
            <a:ext cx="2709827" cy="1893993"/>
          </a:xfrm>
          <a:prstGeom prst="rect">
            <a:avLst/>
          </a:prstGeom>
        </p:spPr>
      </p:pic>
      <p:sp>
        <p:nvSpPr>
          <p:cNvPr id="7" name="Title 1"/>
          <p:cNvSpPr txBox="1">
            <a:spLocks/>
          </p:cNvSpPr>
          <p:nvPr/>
        </p:nvSpPr>
        <p:spPr>
          <a:xfrm>
            <a:off x="4940672" y="2633562"/>
            <a:ext cx="3162785" cy="493425"/>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Common Format</a:t>
            </a:r>
            <a:endParaRPr lang="en-US" dirty="0"/>
          </a:p>
        </p:txBody>
      </p:sp>
      <p:sp>
        <p:nvSpPr>
          <p:cNvPr id="9" name="Title 1"/>
          <p:cNvSpPr txBox="1">
            <a:spLocks/>
          </p:cNvSpPr>
          <p:nvPr/>
        </p:nvSpPr>
        <p:spPr>
          <a:xfrm>
            <a:off x="778215" y="2600983"/>
            <a:ext cx="3501997" cy="526004"/>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Encapsulation</a:t>
            </a:r>
            <a:endParaRPr lang="en-US" dirty="0"/>
          </a:p>
        </p:txBody>
      </p:sp>
      <p:sp>
        <p:nvSpPr>
          <p:cNvPr id="10" name="Title 1"/>
          <p:cNvSpPr txBox="1">
            <a:spLocks/>
          </p:cNvSpPr>
          <p:nvPr/>
        </p:nvSpPr>
        <p:spPr>
          <a:xfrm>
            <a:off x="2821257" y="952652"/>
            <a:ext cx="2917910" cy="63781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smtClean="0"/>
              <a:t>Data</a:t>
            </a:r>
          </a:p>
        </p:txBody>
      </p:sp>
    </p:spTree>
    <p:extLst>
      <p:ext uri="{BB962C8B-B14F-4D97-AF65-F5344CB8AC3E}">
        <p14:creationId xmlns:p14="http://schemas.microsoft.com/office/powerpoint/2010/main" val="22063118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US" dirty="0"/>
          </a:p>
        </p:txBody>
      </p:sp>
      <p:sp>
        <p:nvSpPr>
          <p:cNvPr id="4" name="Magnetic Disk 3"/>
          <p:cNvSpPr/>
          <p:nvPr/>
        </p:nvSpPr>
        <p:spPr>
          <a:xfrm>
            <a:off x="6652171" y="3837994"/>
            <a:ext cx="1408097" cy="1463409"/>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DB</a:t>
            </a:r>
            <a:endParaRPr lang="en-US" dirty="0"/>
          </a:p>
        </p:txBody>
      </p:sp>
      <p:sp>
        <p:nvSpPr>
          <p:cNvPr id="5" name="Rectangle 4"/>
          <p:cNvSpPr/>
          <p:nvPr/>
        </p:nvSpPr>
        <p:spPr>
          <a:xfrm>
            <a:off x="4031021" y="3837994"/>
            <a:ext cx="1546145" cy="15738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a:t>
            </a:r>
            <a:endParaRPr lang="en-US" dirty="0"/>
          </a:p>
        </p:txBody>
      </p:sp>
      <p:sp>
        <p:nvSpPr>
          <p:cNvPr id="6" name="Rectangle 5"/>
          <p:cNvSpPr/>
          <p:nvPr/>
        </p:nvSpPr>
        <p:spPr>
          <a:xfrm>
            <a:off x="1201571" y="3837994"/>
            <a:ext cx="1546145" cy="15738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Webpage</a:t>
            </a:r>
            <a:endParaRPr lang="en-US" dirty="0"/>
          </a:p>
        </p:txBody>
      </p:sp>
      <p:sp>
        <p:nvSpPr>
          <p:cNvPr id="7" name="Left Arrow 6"/>
          <p:cNvSpPr/>
          <p:nvPr/>
        </p:nvSpPr>
        <p:spPr>
          <a:xfrm>
            <a:off x="5770435" y="4417836"/>
            <a:ext cx="717853" cy="5522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2968593" y="4390224"/>
            <a:ext cx="717853" cy="5522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a:off x="1602456" y="2996383"/>
            <a:ext cx="717853" cy="5522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577166" y="5083491"/>
            <a:ext cx="1274808" cy="369332"/>
          </a:xfrm>
          <a:prstGeom prst="rect">
            <a:avLst/>
          </a:prstGeom>
          <a:noFill/>
        </p:spPr>
        <p:txBody>
          <a:bodyPr wrap="none" rtlCol="0">
            <a:spAutoFit/>
          </a:bodyPr>
          <a:lstStyle/>
          <a:p>
            <a:pPr algn="ctr"/>
            <a:r>
              <a:rPr lang="en-US" dirty="0" smtClean="0"/>
              <a:t>DB-OBJECT</a:t>
            </a:r>
            <a:endParaRPr lang="en-US" dirty="0"/>
          </a:p>
        </p:txBody>
      </p:sp>
      <p:sp>
        <p:nvSpPr>
          <p:cNvPr id="11" name="TextBox 10"/>
          <p:cNvSpPr txBox="1"/>
          <p:nvPr/>
        </p:nvSpPr>
        <p:spPr>
          <a:xfrm>
            <a:off x="2747716" y="5054554"/>
            <a:ext cx="1380506" cy="369332"/>
          </a:xfrm>
          <a:prstGeom prst="rect">
            <a:avLst/>
          </a:prstGeom>
          <a:noFill/>
        </p:spPr>
        <p:txBody>
          <a:bodyPr wrap="none" rtlCol="0">
            <a:spAutoFit/>
          </a:bodyPr>
          <a:lstStyle/>
          <a:p>
            <a:r>
              <a:rPr lang="en-US" dirty="0" smtClean="0"/>
              <a:t>APP-OBJECT</a:t>
            </a:r>
            <a:endParaRPr lang="en-US" dirty="0"/>
          </a:p>
        </p:txBody>
      </p:sp>
      <p:sp>
        <p:nvSpPr>
          <p:cNvPr id="12" name="TextBox 11"/>
          <p:cNvSpPr txBox="1"/>
          <p:nvPr/>
        </p:nvSpPr>
        <p:spPr>
          <a:xfrm>
            <a:off x="2187230" y="3262093"/>
            <a:ext cx="1499216" cy="369332"/>
          </a:xfrm>
          <a:prstGeom prst="rect">
            <a:avLst/>
          </a:prstGeom>
          <a:noFill/>
        </p:spPr>
        <p:txBody>
          <a:bodyPr wrap="none" rtlCol="0">
            <a:spAutoFit/>
          </a:bodyPr>
          <a:lstStyle/>
          <a:p>
            <a:r>
              <a:rPr lang="en-US" dirty="0" smtClean="0"/>
              <a:t>PAGE-OBJECT</a:t>
            </a:r>
            <a:endParaRPr lang="en-US" dirty="0"/>
          </a:p>
        </p:txBody>
      </p:sp>
      <p:pic>
        <p:nvPicPr>
          <p:cNvPr id="14" name="Picture 13"/>
          <p:cNvPicPr>
            <a:picLocks noChangeAspect="1"/>
          </p:cNvPicPr>
          <p:nvPr/>
        </p:nvPicPr>
        <p:blipFill rotWithShape="1">
          <a:blip r:embed="rId2"/>
          <a:srcRect l="27441" r="50000" b="58631"/>
          <a:stretch/>
        </p:blipFill>
        <p:spPr>
          <a:xfrm>
            <a:off x="2644178" y="2620114"/>
            <a:ext cx="648829" cy="641979"/>
          </a:xfrm>
          <a:prstGeom prst="rect">
            <a:avLst/>
          </a:prstGeom>
        </p:spPr>
      </p:pic>
      <p:pic>
        <p:nvPicPr>
          <p:cNvPr id="15" name="Picture 14"/>
          <p:cNvPicPr>
            <a:picLocks noChangeAspect="1"/>
          </p:cNvPicPr>
          <p:nvPr/>
        </p:nvPicPr>
        <p:blipFill rotWithShape="1">
          <a:blip r:embed="rId2"/>
          <a:srcRect l="78780" t="50230" b="20158"/>
          <a:stretch/>
        </p:blipFill>
        <p:spPr>
          <a:xfrm>
            <a:off x="3076148" y="5384355"/>
            <a:ext cx="610298" cy="459528"/>
          </a:xfrm>
          <a:prstGeom prst="rect">
            <a:avLst/>
          </a:prstGeom>
        </p:spPr>
      </p:pic>
      <p:pic>
        <p:nvPicPr>
          <p:cNvPr id="16" name="Picture 15"/>
          <p:cNvPicPr>
            <a:picLocks noChangeAspect="1"/>
          </p:cNvPicPr>
          <p:nvPr/>
        </p:nvPicPr>
        <p:blipFill rotWithShape="1">
          <a:blip r:embed="rId2"/>
          <a:srcRect l="77007" t="80359"/>
          <a:stretch/>
        </p:blipFill>
        <p:spPr>
          <a:xfrm>
            <a:off x="5951789" y="5479661"/>
            <a:ext cx="661305" cy="304800"/>
          </a:xfrm>
          <a:prstGeom prst="rect">
            <a:avLst/>
          </a:prstGeom>
        </p:spPr>
      </p:pic>
      <p:sp>
        <p:nvSpPr>
          <p:cNvPr id="17" name="TextBox 16"/>
          <p:cNvSpPr txBox="1"/>
          <p:nvPr/>
        </p:nvSpPr>
        <p:spPr>
          <a:xfrm>
            <a:off x="3302689" y="1835401"/>
            <a:ext cx="3349482" cy="369332"/>
          </a:xfrm>
          <a:prstGeom prst="rect">
            <a:avLst/>
          </a:prstGeom>
          <a:noFill/>
        </p:spPr>
        <p:txBody>
          <a:bodyPr wrap="none" rtlCol="0">
            <a:spAutoFit/>
          </a:bodyPr>
          <a:lstStyle/>
          <a:p>
            <a:r>
              <a:rPr lang="en-US" dirty="0" smtClean="0"/>
              <a:t>Same Data, Different Containers</a:t>
            </a:r>
            <a:endParaRPr lang="en-US" dirty="0"/>
          </a:p>
        </p:txBody>
      </p:sp>
      <p:pic>
        <p:nvPicPr>
          <p:cNvPr id="18" name="Picture 17"/>
          <p:cNvPicPr>
            <a:picLocks noChangeAspect="1"/>
          </p:cNvPicPr>
          <p:nvPr/>
        </p:nvPicPr>
        <p:blipFill>
          <a:blip r:embed="rId3"/>
          <a:stretch>
            <a:fillRect/>
          </a:stretch>
        </p:blipFill>
        <p:spPr>
          <a:xfrm>
            <a:off x="6997855" y="1499181"/>
            <a:ext cx="1062413" cy="1411103"/>
          </a:xfrm>
          <a:prstGeom prst="rect">
            <a:avLst/>
          </a:prstGeom>
        </p:spPr>
      </p:pic>
      <p:sp>
        <p:nvSpPr>
          <p:cNvPr id="3" name="TextBox 2"/>
          <p:cNvSpPr txBox="1"/>
          <p:nvPr/>
        </p:nvSpPr>
        <p:spPr>
          <a:xfrm>
            <a:off x="3318091" y="2725618"/>
            <a:ext cx="1274708" cy="369332"/>
          </a:xfrm>
          <a:prstGeom prst="rect">
            <a:avLst/>
          </a:prstGeom>
          <a:noFill/>
        </p:spPr>
        <p:txBody>
          <a:bodyPr wrap="none" rtlCol="0">
            <a:spAutoFit/>
          </a:bodyPr>
          <a:lstStyle/>
          <a:p>
            <a:r>
              <a:rPr lang="en-US" dirty="0" err="1" smtClean="0"/>
              <a:t>PO.showX</a:t>
            </a:r>
            <a:r>
              <a:rPr lang="en-US" dirty="0" smtClean="0"/>
              <a:t>()</a:t>
            </a:r>
            <a:endParaRPr lang="en-US" dirty="0"/>
          </a:p>
        </p:txBody>
      </p:sp>
      <p:sp>
        <p:nvSpPr>
          <p:cNvPr id="19" name="TextBox 18"/>
          <p:cNvSpPr txBox="1"/>
          <p:nvPr/>
        </p:nvSpPr>
        <p:spPr>
          <a:xfrm>
            <a:off x="1345304" y="5489801"/>
            <a:ext cx="1077426" cy="369332"/>
          </a:xfrm>
          <a:prstGeom prst="rect">
            <a:avLst/>
          </a:prstGeom>
          <a:noFill/>
        </p:spPr>
        <p:txBody>
          <a:bodyPr wrap="none" rtlCol="0">
            <a:spAutoFit/>
          </a:bodyPr>
          <a:lstStyle/>
          <a:p>
            <a:r>
              <a:rPr lang="en-US" dirty="0" err="1"/>
              <a:t>A</a:t>
            </a:r>
            <a:r>
              <a:rPr lang="en-US" dirty="0" err="1" smtClean="0"/>
              <a:t>O.getX</a:t>
            </a:r>
            <a:r>
              <a:rPr lang="en-US" dirty="0" smtClean="0"/>
              <a:t>()</a:t>
            </a:r>
            <a:endParaRPr lang="en-US" dirty="0"/>
          </a:p>
        </p:txBody>
      </p:sp>
      <p:sp>
        <p:nvSpPr>
          <p:cNvPr id="20" name="TextBox 19"/>
          <p:cNvSpPr txBox="1"/>
          <p:nvPr/>
        </p:nvSpPr>
        <p:spPr>
          <a:xfrm>
            <a:off x="4307378" y="5474551"/>
            <a:ext cx="1096274" cy="369332"/>
          </a:xfrm>
          <a:prstGeom prst="rect">
            <a:avLst/>
          </a:prstGeom>
          <a:noFill/>
        </p:spPr>
        <p:txBody>
          <a:bodyPr wrap="none" rtlCol="0">
            <a:spAutoFit/>
          </a:bodyPr>
          <a:lstStyle/>
          <a:p>
            <a:r>
              <a:rPr lang="en-US" dirty="0" err="1" smtClean="0"/>
              <a:t>DO.getX</a:t>
            </a:r>
            <a:r>
              <a:rPr lang="en-US" dirty="0" smtClean="0"/>
              <a:t>()</a:t>
            </a:r>
            <a:endParaRPr lang="en-US" dirty="0"/>
          </a:p>
        </p:txBody>
      </p:sp>
      <p:sp>
        <p:nvSpPr>
          <p:cNvPr id="21" name="TextBox 20"/>
          <p:cNvSpPr txBox="1"/>
          <p:nvPr/>
        </p:nvSpPr>
        <p:spPr>
          <a:xfrm>
            <a:off x="7244109" y="4869888"/>
            <a:ext cx="304703" cy="369332"/>
          </a:xfrm>
          <a:prstGeom prst="rect">
            <a:avLst/>
          </a:prstGeom>
          <a:noFill/>
        </p:spPr>
        <p:txBody>
          <a:bodyPr wrap="none" rtlCol="0">
            <a:spAutoFit/>
          </a:bodyPr>
          <a:lstStyle/>
          <a:p>
            <a:r>
              <a:rPr lang="en-US" dirty="0" smtClean="0"/>
              <a:t>X</a:t>
            </a:r>
            <a:endParaRPr lang="en-US" dirty="0"/>
          </a:p>
        </p:txBody>
      </p:sp>
    </p:spTree>
    <p:extLst>
      <p:ext uri="{BB962C8B-B14F-4D97-AF65-F5344CB8AC3E}">
        <p14:creationId xmlns:p14="http://schemas.microsoft.com/office/powerpoint/2010/main" val="13962917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Format</a:t>
            </a:r>
            <a:endParaRPr lang="en-US" dirty="0"/>
          </a:p>
        </p:txBody>
      </p:sp>
      <p:sp>
        <p:nvSpPr>
          <p:cNvPr id="4" name="Magnetic Disk 3"/>
          <p:cNvSpPr/>
          <p:nvPr/>
        </p:nvSpPr>
        <p:spPr>
          <a:xfrm>
            <a:off x="6652171" y="3837994"/>
            <a:ext cx="1408097" cy="1463409"/>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DB</a:t>
            </a:r>
          </a:p>
          <a:p>
            <a:pPr algn="ctr"/>
            <a:r>
              <a:rPr lang="en-US" dirty="0">
                <a:solidFill>
                  <a:schemeClr val="tx1"/>
                </a:solidFill>
              </a:rPr>
              <a:t>x</a:t>
            </a:r>
          </a:p>
        </p:txBody>
      </p:sp>
      <p:sp>
        <p:nvSpPr>
          <p:cNvPr id="5" name="Rectangle 4"/>
          <p:cNvSpPr/>
          <p:nvPr/>
        </p:nvSpPr>
        <p:spPr>
          <a:xfrm>
            <a:off x="4031021" y="3837994"/>
            <a:ext cx="1546145" cy="15738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a:t>
            </a:r>
          </a:p>
          <a:p>
            <a:pPr algn="ctr"/>
            <a:r>
              <a:rPr lang="en-US" dirty="0" smtClean="0"/>
              <a:t>F()</a:t>
            </a:r>
            <a:endParaRPr lang="en-US" dirty="0"/>
          </a:p>
        </p:txBody>
      </p:sp>
      <p:sp>
        <p:nvSpPr>
          <p:cNvPr id="6" name="Rectangle 5"/>
          <p:cNvSpPr/>
          <p:nvPr/>
        </p:nvSpPr>
        <p:spPr>
          <a:xfrm>
            <a:off x="1201571" y="3837994"/>
            <a:ext cx="1546145" cy="15738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Webpage</a:t>
            </a:r>
          </a:p>
          <a:p>
            <a:pPr algn="ctr"/>
            <a:r>
              <a:rPr lang="en-US" dirty="0" smtClean="0"/>
              <a:t>G()</a:t>
            </a:r>
            <a:endParaRPr lang="en-US" dirty="0"/>
          </a:p>
        </p:txBody>
      </p:sp>
      <p:sp>
        <p:nvSpPr>
          <p:cNvPr id="7" name="Left Arrow 6"/>
          <p:cNvSpPr/>
          <p:nvPr/>
        </p:nvSpPr>
        <p:spPr>
          <a:xfrm>
            <a:off x="5770435" y="4417836"/>
            <a:ext cx="717853" cy="5522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2968593" y="4390224"/>
            <a:ext cx="717853" cy="5522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a:off x="1602456" y="2996383"/>
            <a:ext cx="717853" cy="5522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465568" y="1835401"/>
            <a:ext cx="3453627" cy="369332"/>
          </a:xfrm>
          <a:prstGeom prst="rect">
            <a:avLst/>
          </a:prstGeom>
          <a:noFill/>
        </p:spPr>
        <p:txBody>
          <a:bodyPr wrap="none" rtlCol="0">
            <a:spAutoFit/>
          </a:bodyPr>
          <a:lstStyle/>
          <a:p>
            <a:r>
              <a:rPr lang="en-US" dirty="0" smtClean="0"/>
              <a:t>Worry About Transforms, not Data</a:t>
            </a:r>
            <a:endParaRPr lang="en-US" dirty="0"/>
          </a:p>
        </p:txBody>
      </p:sp>
      <p:sp>
        <p:nvSpPr>
          <p:cNvPr id="17" name="Rectangle 16"/>
          <p:cNvSpPr/>
          <p:nvPr/>
        </p:nvSpPr>
        <p:spPr>
          <a:xfrm>
            <a:off x="865248" y="2923393"/>
            <a:ext cx="820019" cy="369332"/>
          </a:xfrm>
          <a:prstGeom prst="rect">
            <a:avLst/>
          </a:prstGeom>
        </p:spPr>
        <p:txBody>
          <a:bodyPr wrap="none">
            <a:spAutoFit/>
          </a:bodyPr>
          <a:lstStyle/>
          <a:p>
            <a:pPr algn="ctr"/>
            <a:r>
              <a:rPr lang="en-US" dirty="0" smtClean="0"/>
              <a:t>G(F(x))</a:t>
            </a:r>
            <a:endParaRPr lang="en-US" dirty="0"/>
          </a:p>
        </p:txBody>
      </p:sp>
      <p:pic>
        <p:nvPicPr>
          <p:cNvPr id="19" name="Picture 18"/>
          <p:cNvPicPr>
            <a:picLocks noChangeAspect="1"/>
          </p:cNvPicPr>
          <p:nvPr/>
        </p:nvPicPr>
        <p:blipFill>
          <a:blip r:embed="rId2"/>
          <a:stretch>
            <a:fillRect/>
          </a:stretch>
        </p:blipFill>
        <p:spPr>
          <a:xfrm>
            <a:off x="2596384" y="2478390"/>
            <a:ext cx="5712371" cy="870361"/>
          </a:xfrm>
          <a:prstGeom prst="rect">
            <a:avLst/>
          </a:prstGeom>
        </p:spPr>
      </p:pic>
      <p:pic>
        <p:nvPicPr>
          <p:cNvPr id="20" name="Picture 19"/>
          <p:cNvPicPr>
            <a:picLocks noChangeAspect="1"/>
          </p:cNvPicPr>
          <p:nvPr/>
        </p:nvPicPr>
        <p:blipFill>
          <a:blip r:embed="rId3"/>
          <a:stretch>
            <a:fillRect/>
          </a:stretch>
        </p:blipFill>
        <p:spPr>
          <a:xfrm>
            <a:off x="7019897" y="1720968"/>
            <a:ext cx="757422" cy="757422"/>
          </a:xfrm>
          <a:prstGeom prst="rect">
            <a:avLst/>
          </a:prstGeom>
        </p:spPr>
      </p:pic>
      <p:pic>
        <p:nvPicPr>
          <p:cNvPr id="13" name="Picture 12"/>
          <p:cNvPicPr>
            <a:picLocks noChangeAspect="1"/>
          </p:cNvPicPr>
          <p:nvPr/>
        </p:nvPicPr>
        <p:blipFill rotWithShape="1">
          <a:blip r:embed="rId4"/>
          <a:srcRect l="25509" t="45817" r="21730"/>
          <a:stretch/>
        </p:blipFill>
        <p:spPr>
          <a:xfrm>
            <a:off x="5890321" y="5135733"/>
            <a:ext cx="597967" cy="331339"/>
          </a:xfrm>
          <a:prstGeom prst="rect">
            <a:avLst/>
          </a:prstGeom>
        </p:spPr>
      </p:pic>
      <p:pic>
        <p:nvPicPr>
          <p:cNvPr id="14" name="Picture 13"/>
          <p:cNvPicPr>
            <a:picLocks noChangeAspect="1"/>
          </p:cNvPicPr>
          <p:nvPr/>
        </p:nvPicPr>
        <p:blipFill rotWithShape="1">
          <a:blip r:embed="rId4"/>
          <a:srcRect l="25509" t="45817" r="21730"/>
          <a:stretch/>
        </p:blipFill>
        <p:spPr>
          <a:xfrm>
            <a:off x="3088479" y="5108121"/>
            <a:ext cx="597967" cy="331339"/>
          </a:xfrm>
          <a:prstGeom prst="rect">
            <a:avLst/>
          </a:prstGeom>
        </p:spPr>
      </p:pic>
      <p:pic>
        <p:nvPicPr>
          <p:cNvPr id="15" name="Picture 14"/>
          <p:cNvPicPr>
            <a:picLocks noChangeAspect="1"/>
          </p:cNvPicPr>
          <p:nvPr/>
        </p:nvPicPr>
        <p:blipFill rotWithShape="1">
          <a:blip r:embed="rId4"/>
          <a:srcRect l="25509" t="45817" r="21730"/>
          <a:stretch/>
        </p:blipFill>
        <p:spPr>
          <a:xfrm>
            <a:off x="1087300" y="3300086"/>
            <a:ext cx="597967" cy="331339"/>
          </a:xfrm>
          <a:prstGeom prst="rect">
            <a:avLst/>
          </a:prstGeom>
        </p:spPr>
      </p:pic>
      <p:sp>
        <p:nvSpPr>
          <p:cNvPr id="18" name="Rectangle 17"/>
          <p:cNvSpPr/>
          <p:nvPr/>
        </p:nvSpPr>
        <p:spPr>
          <a:xfrm>
            <a:off x="3245767" y="5505603"/>
            <a:ext cx="535198" cy="369332"/>
          </a:xfrm>
          <a:prstGeom prst="rect">
            <a:avLst/>
          </a:prstGeom>
        </p:spPr>
        <p:txBody>
          <a:bodyPr wrap="none">
            <a:spAutoFit/>
          </a:bodyPr>
          <a:lstStyle/>
          <a:p>
            <a:pPr algn="ctr"/>
            <a:r>
              <a:rPr lang="en-US" dirty="0" smtClean="0"/>
              <a:t>F(x)</a:t>
            </a:r>
            <a:endParaRPr lang="en-US" dirty="0"/>
          </a:p>
        </p:txBody>
      </p:sp>
      <p:sp>
        <p:nvSpPr>
          <p:cNvPr id="21" name="Rectangle 20"/>
          <p:cNvSpPr/>
          <p:nvPr/>
        </p:nvSpPr>
        <p:spPr>
          <a:xfrm>
            <a:off x="6079439" y="5544671"/>
            <a:ext cx="282499" cy="369332"/>
          </a:xfrm>
          <a:prstGeom prst="rect">
            <a:avLst/>
          </a:prstGeom>
        </p:spPr>
        <p:txBody>
          <a:bodyPr wrap="none">
            <a:spAutoFit/>
          </a:bodyPr>
          <a:lstStyle/>
          <a:p>
            <a:pPr algn="ctr"/>
            <a:r>
              <a:rPr lang="en-US" dirty="0" smtClean="0"/>
              <a:t>x</a:t>
            </a:r>
            <a:endParaRPr lang="en-US" dirty="0"/>
          </a:p>
        </p:txBody>
      </p:sp>
    </p:spTree>
    <p:extLst>
      <p:ext uri="{BB962C8B-B14F-4D97-AF65-F5344CB8AC3E}">
        <p14:creationId xmlns:p14="http://schemas.microsoft.com/office/powerpoint/2010/main" val="12080805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793554"/>
            <a:ext cx="6965245" cy="1202485"/>
          </a:xfrm>
        </p:spPr>
        <p:txBody>
          <a:bodyPr/>
          <a:lstStyle/>
          <a:p>
            <a:r>
              <a:rPr lang="en-US" dirty="0" smtClean="0"/>
              <a:t>Talk Outline</a:t>
            </a:r>
            <a:endParaRPr lang="en-US" dirty="0"/>
          </a:p>
        </p:txBody>
      </p:sp>
      <p:sp>
        <p:nvSpPr>
          <p:cNvPr id="3" name="Content Placeholder 2"/>
          <p:cNvSpPr>
            <a:spLocks noGrp="1"/>
          </p:cNvSpPr>
          <p:nvPr>
            <p:ph idx="1"/>
          </p:nvPr>
        </p:nvSpPr>
        <p:spPr>
          <a:xfrm>
            <a:off x="1463040" y="2119257"/>
            <a:ext cx="3423884" cy="3603812"/>
          </a:xfrm>
        </p:spPr>
        <p:txBody>
          <a:bodyPr>
            <a:normAutofit/>
          </a:bodyPr>
          <a:lstStyle/>
          <a:p>
            <a:r>
              <a:rPr lang="en-US" dirty="0" smtClean="0"/>
              <a:t> Mindsets</a:t>
            </a:r>
            <a:endParaRPr lang="en-US" dirty="0"/>
          </a:p>
          <a:p>
            <a:pPr lvl="1"/>
            <a:endParaRPr lang="en-US" dirty="0" smtClean="0"/>
          </a:p>
          <a:p>
            <a:pPr lvl="1"/>
            <a:endParaRPr lang="en-US" dirty="0" smtClean="0"/>
          </a:p>
          <a:p>
            <a:r>
              <a:rPr lang="en-US" dirty="0" smtClean="0"/>
              <a:t> Tools for Learning</a:t>
            </a:r>
          </a:p>
          <a:p>
            <a:endParaRPr lang="en-US" dirty="0"/>
          </a:p>
          <a:p>
            <a:endParaRPr lang="en-US" dirty="0" smtClean="0"/>
          </a:p>
          <a:p>
            <a:r>
              <a:rPr lang="en-US" dirty="0"/>
              <a:t> </a:t>
            </a:r>
            <a:r>
              <a:rPr lang="en-US" dirty="0"/>
              <a:t>Free Resources</a:t>
            </a:r>
          </a:p>
          <a:p>
            <a:endParaRPr lang="en-US" dirty="0" smtClean="0"/>
          </a:p>
          <a:p>
            <a:pPr lvl="1"/>
            <a:endParaRPr lang="en-US" dirty="0"/>
          </a:p>
          <a:p>
            <a:pPr lvl="1"/>
            <a:endParaRPr lang="en-US" dirty="0"/>
          </a:p>
        </p:txBody>
      </p:sp>
      <p:sp>
        <p:nvSpPr>
          <p:cNvPr id="4" name="Rectangle 3"/>
          <p:cNvSpPr/>
          <p:nvPr/>
        </p:nvSpPr>
        <p:spPr>
          <a:xfrm>
            <a:off x="1282095" y="1971688"/>
            <a:ext cx="6507239" cy="83440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6977223" y="2119257"/>
            <a:ext cx="679063" cy="594180"/>
          </a:xfrm>
          <a:prstGeom prst="rect">
            <a:avLst/>
          </a:prstGeom>
        </p:spPr>
      </p:pic>
    </p:spTree>
    <p:extLst>
      <p:ext uri="{BB962C8B-B14F-4D97-AF65-F5344CB8AC3E}">
        <p14:creationId xmlns:p14="http://schemas.microsoft.com/office/powerpoint/2010/main" val="36095476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793554"/>
            <a:ext cx="6965245" cy="1202485"/>
          </a:xfrm>
        </p:spPr>
        <p:txBody>
          <a:bodyPr/>
          <a:lstStyle/>
          <a:p>
            <a:r>
              <a:rPr lang="en-US" dirty="0" smtClean="0"/>
              <a:t>Talk Outline</a:t>
            </a:r>
            <a:endParaRPr lang="en-US" dirty="0"/>
          </a:p>
        </p:txBody>
      </p:sp>
      <p:sp>
        <p:nvSpPr>
          <p:cNvPr id="3" name="Content Placeholder 2"/>
          <p:cNvSpPr>
            <a:spLocks noGrp="1"/>
          </p:cNvSpPr>
          <p:nvPr>
            <p:ph idx="1"/>
          </p:nvPr>
        </p:nvSpPr>
        <p:spPr>
          <a:xfrm>
            <a:off x="1463040" y="2119257"/>
            <a:ext cx="3423884" cy="3603812"/>
          </a:xfrm>
        </p:spPr>
        <p:txBody>
          <a:bodyPr>
            <a:normAutofit/>
          </a:bodyPr>
          <a:lstStyle/>
          <a:p>
            <a:r>
              <a:rPr lang="en-US" dirty="0" smtClean="0"/>
              <a:t> Mindsets</a:t>
            </a:r>
            <a:endParaRPr lang="en-US" dirty="0"/>
          </a:p>
          <a:p>
            <a:pPr lvl="1"/>
            <a:endParaRPr lang="en-US" dirty="0" smtClean="0"/>
          </a:p>
          <a:p>
            <a:pPr lvl="1"/>
            <a:endParaRPr lang="en-US" dirty="0" smtClean="0"/>
          </a:p>
          <a:p>
            <a:r>
              <a:rPr lang="en-US" dirty="0" smtClean="0"/>
              <a:t> Tools for Learning</a:t>
            </a:r>
          </a:p>
          <a:p>
            <a:endParaRPr lang="en-US" dirty="0"/>
          </a:p>
          <a:p>
            <a:endParaRPr lang="en-US" dirty="0" smtClean="0"/>
          </a:p>
          <a:p>
            <a:r>
              <a:rPr lang="en-US" dirty="0"/>
              <a:t> </a:t>
            </a:r>
            <a:r>
              <a:rPr lang="en-US" dirty="0"/>
              <a:t>Free Resources</a:t>
            </a:r>
          </a:p>
          <a:p>
            <a:endParaRPr lang="en-US" dirty="0" smtClean="0"/>
          </a:p>
          <a:p>
            <a:pPr lvl="1"/>
            <a:endParaRPr lang="en-US" dirty="0"/>
          </a:p>
          <a:p>
            <a:pPr lvl="1"/>
            <a:endParaRPr lang="en-US" dirty="0"/>
          </a:p>
        </p:txBody>
      </p:sp>
      <p:sp>
        <p:nvSpPr>
          <p:cNvPr id="4" name="Rectangle 3"/>
          <p:cNvSpPr/>
          <p:nvPr/>
        </p:nvSpPr>
        <p:spPr>
          <a:xfrm>
            <a:off x="1282095" y="3205403"/>
            <a:ext cx="6507239" cy="83440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6977223" y="2119257"/>
            <a:ext cx="679063" cy="594180"/>
          </a:xfrm>
          <a:prstGeom prst="rect">
            <a:avLst/>
          </a:prstGeom>
        </p:spPr>
      </p:pic>
    </p:spTree>
    <p:extLst>
      <p:ext uri="{BB962C8B-B14F-4D97-AF65-F5344CB8AC3E}">
        <p14:creationId xmlns:p14="http://schemas.microsoft.com/office/powerpoint/2010/main" val="14185388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2680248"/>
            <a:ext cx="6965245" cy="1202485"/>
          </a:xfrm>
        </p:spPr>
        <p:txBody>
          <a:bodyPr>
            <a:normAutofit fontScale="90000"/>
          </a:bodyPr>
          <a:lstStyle/>
          <a:p>
            <a:r>
              <a:rPr lang="en-US" dirty="0" smtClean="0"/>
              <a:t>Deploy First, </a:t>
            </a:r>
            <a:br>
              <a:rPr lang="en-US" dirty="0" smtClean="0"/>
            </a:br>
            <a:r>
              <a:rPr lang="en-US" dirty="0" smtClean="0"/>
              <a:t>Ask Questions Later</a:t>
            </a:r>
            <a:endParaRPr lang="en-US" dirty="0"/>
          </a:p>
        </p:txBody>
      </p:sp>
    </p:spTree>
    <p:extLst>
      <p:ext uri="{BB962C8B-B14F-4D97-AF65-F5344CB8AC3E}">
        <p14:creationId xmlns:p14="http://schemas.microsoft.com/office/powerpoint/2010/main" val="422195281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2570910"/>
            <a:ext cx="6965245" cy="1202485"/>
          </a:xfrm>
        </p:spPr>
        <p:txBody>
          <a:bodyPr>
            <a:normAutofit/>
          </a:bodyPr>
          <a:lstStyle/>
          <a:p>
            <a:r>
              <a:rPr lang="en-US" dirty="0" smtClean="0"/>
              <a:t>Terminal + </a:t>
            </a:r>
            <a:r>
              <a:rPr lang="en-US" dirty="0" err="1" smtClean="0"/>
              <a:t>Textmate</a:t>
            </a:r>
            <a:endParaRPr lang="en-US" dirty="0"/>
          </a:p>
        </p:txBody>
      </p:sp>
      <p:sp>
        <p:nvSpPr>
          <p:cNvPr id="3" name="Title 1"/>
          <p:cNvSpPr txBox="1">
            <a:spLocks/>
          </p:cNvSpPr>
          <p:nvPr/>
        </p:nvSpPr>
        <p:spPr>
          <a:xfrm>
            <a:off x="1095023" y="817582"/>
            <a:ext cx="6965245" cy="120248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“IDE”</a:t>
            </a:r>
            <a:endParaRPr lang="en-US" dirty="0"/>
          </a:p>
        </p:txBody>
      </p:sp>
      <p:sp>
        <p:nvSpPr>
          <p:cNvPr id="5" name="Title 1"/>
          <p:cNvSpPr txBox="1">
            <a:spLocks/>
          </p:cNvSpPr>
          <p:nvPr/>
        </p:nvSpPr>
        <p:spPr>
          <a:xfrm>
            <a:off x="1095023" y="3032630"/>
            <a:ext cx="6965245" cy="120248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smtClean="0"/>
              <a:t>(Occasionally Eclipse)</a:t>
            </a:r>
            <a:endParaRPr lang="en-US" sz="1600" dirty="0"/>
          </a:p>
        </p:txBody>
      </p:sp>
    </p:spTree>
    <p:extLst>
      <p:ext uri="{BB962C8B-B14F-4D97-AF65-F5344CB8AC3E}">
        <p14:creationId xmlns:p14="http://schemas.microsoft.com/office/powerpoint/2010/main" val="21400920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lstStyle/>
          <a:p>
            <a:pPr marL="0" indent="0">
              <a:buNone/>
            </a:pPr>
            <a:r>
              <a:rPr lang="en-US" dirty="0" smtClean="0"/>
              <a:t>I Never Liked Programming ……</a:t>
            </a:r>
          </a:p>
          <a:p>
            <a:endParaRPr lang="en-US" dirty="0"/>
          </a:p>
          <a:p>
            <a:pPr marL="0" indent="0">
              <a:buNone/>
            </a:pPr>
            <a:endParaRPr lang="en-US" dirty="0"/>
          </a:p>
          <a:p>
            <a:endParaRPr lang="en-US" dirty="0" smtClean="0"/>
          </a:p>
          <a:p>
            <a:pPr marL="0" indent="0">
              <a:buNone/>
            </a:pPr>
            <a:r>
              <a:rPr lang="en-US" dirty="0" smtClean="0"/>
              <a:t>                                              ……. Until around 8    				        Months Ago</a:t>
            </a:r>
            <a:endParaRPr lang="en-US" dirty="0"/>
          </a:p>
        </p:txBody>
      </p:sp>
      <p:pic>
        <p:nvPicPr>
          <p:cNvPr id="4" name="Picture 3"/>
          <p:cNvPicPr>
            <a:picLocks noChangeAspect="1"/>
          </p:cNvPicPr>
          <p:nvPr/>
        </p:nvPicPr>
        <p:blipFill>
          <a:blip r:embed="rId2"/>
          <a:stretch>
            <a:fillRect/>
          </a:stretch>
        </p:blipFill>
        <p:spPr>
          <a:xfrm>
            <a:off x="1673584" y="2878269"/>
            <a:ext cx="2857500" cy="2844800"/>
          </a:xfrm>
          <a:prstGeom prst="rect">
            <a:avLst/>
          </a:prstGeom>
        </p:spPr>
      </p:pic>
      <p:sp>
        <p:nvSpPr>
          <p:cNvPr id="5" name="Heart 4"/>
          <p:cNvSpPr/>
          <p:nvPr/>
        </p:nvSpPr>
        <p:spPr>
          <a:xfrm>
            <a:off x="3629951" y="4887232"/>
            <a:ext cx="1256973" cy="1063042"/>
          </a:xfrm>
          <a:prstGeom prst="heart">
            <a:avLst/>
          </a:prstGeom>
          <a:solidFill>
            <a:srgbClr val="D614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926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autojump</a:t>
            </a:r>
            <a:r>
              <a:rPr lang="en-US" dirty="0" smtClean="0"/>
              <a:t> (j)</a:t>
            </a:r>
          </a:p>
          <a:p>
            <a:r>
              <a:rPr lang="en-US" dirty="0" smtClean="0"/>
              <a:t> cd</a:t>
            </a:r>
          </a:p>
          <a:p>
            <a:r>
              <a:rPr lang="en-US" dirty="0"/>
              <a:t> </a:t>
            </a:r>
            <a:r>
              <a:rPr lang="en-US" dirty="0" err="1" smtClean="0"/>
              <a:t>git</a:t>
            </a:r>
            <a:r>
              <a:rPr lang="en-US" dirty="0" smtClean="0"/>
              <a:t> …</a:t>
            </a:r>
          </a:p>
          <a:p>
            <a:r>
              <a:rPr lang="en-US" dirty="0"/>
              <a:t> </a:t>
            </a:r>
            <a:r>
              <a:rPr lang="en-US" dirty="0" smtClean="0"/>
              <a:t>mate (e)</a:t>
            </a:r>
          </a:p>
          <a:p>
            <a:endParaRPr lang="en-US" dirty="0" smtClean="0"/>
          </a:p>
          <a:p>
            <a:r>
              <a:rPr lang="en-US" dirty="0"/>
              <a:t> </a:t>
            </a:r>
            <a:r>
              <a:rPr lang="en-US" dirty="0" err="1" smtClean="0"/>
              <a:t>lein</a:t>
            </a:r>
            <a:r>
              <a:rPr lang="en-US" dirty="0" smtClean="0"/>
              <a:t> </a:t>
            </a:r>
          </a:p>
          <a:p>
            <a:r>
              <a:rPr lang="en-US" dirty="0"/>
              <a:t> </a:t>
            </a:r>
            <a:r>
              <a:rPr lang="en-US" dirty="0" smtClean="0"/>
              <a:t>cake              (</a:t>
            </a:r>
            <a:r>
              <a:rPr lang="en-US" dirty="0" err="1" smtClean="0"/>
              <a:t>clojure</a:t>
            </a:r>
            <a:r>
              <a:rPr lang="en-US" dirty="0" smtClean="0"/>
              <a:t> </a:t>
            </a:r>
            <a:r>
              <a:rPr lang="en-US" dirty="0" err="1" smtClean="0"/>
              <a:t>repl</a:t>
            </a:r>
            <a:r>
              <a:rPr lang="en-US" dirty="0" smtClean="0"/>
              <a:t> tools)</a:t>
            </a:r>
          </a:p>
          <a:p>
            <a:r>
              <a:rPr lang="en-US" dirty="0"/>
              <a:t> </a:t>
            </a:r>
            <a:r>
              <a:rPr lang="en-US" dirty="0" err="1" smtClean="0"/>
              <a:t>cljr</a:t>
            </a:r>
            <a:endParaRPr lang="en-US" dirty="0"/>
          </a:p>
        </p:txBody>
      </p:sp>
      <p:sp>
        <p:nvSpPr>
          <p:cNvPr id="4" name="Right Brace 3"/>
          <p:cNvSpPr/>
          <p:nvPr/>
        </p:nvSpPr>
        <p:spPr>
          <a:xfrm>
            <a:off x="2636762" y="4463141"/>
            <a:ext cx="532190" cy="116114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5953192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2728629"/>
            <a:ext cx="6965245" cy="1202485"/>
          </a:xfrm>
        </p:spPr>
        <p:txBody>
          <a:bodyPr/>
          <a:lstStyle/>
          <a:p>
            <a:r>
              <a:rPr lang="en-US" dirty="0" smtClean="0"/>
              <a:t>The Big Picture</a:t>
            </a:r>
            <a:endParaRPr lang="en-US" dirty="0"/>
          </a:p>
        </p:txBody>
      </p:sp>
    </p:spTree>
    <p:extLst>
      <p:ext uri="{BB962C8B-B14F-4D97-AF65-F5344CB8AC3E}">
        <p14:creationId xmlns:p14="http://schemas.microsoft.com/office/powerpoint/2010/main" val="31409763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loud Callout 23"/>
          <p:cNvSpPr/>
          <p:nvPr/>
        </p:nvSpPr>
        <p:spPr>
          <a:xfrm>
            <a:off x="2878403" y="2730257"/>
            <a:ext cx="3668355" cy="2255338"/>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71685C"/>
                </a:solidFill>
              </a:rPr>
              <a:t>BIG</a:t>
            </a:r>
          </a:p>
          <a:p>
            <a:pPr algn="ctr"/>
            <a:r>
              <a:rPr lang="en-US" sz="4000" dirty="0" smtClean="0">
                <a:solidFill>
                  <a:srgbClr val="71685C"/>
                </a:solidFill>
              </a:rPr>
              <a:t>IDEA</a:t>
            </a:r>
            <a:endParaRPr lang="en-US" sz="4000" dirty="0">
              <a:solidFill>
                <a:srgbClr val="71685C"/>
              </a:solidFill>
            </a:endParaRPr>
          </a:p>
        </p:txBody>
      </p:sp>
    </p:spTree>
    <p:extLst>
      <p:ext uri="{BB962C8B-B14F-4D97-AF65-F5344CB8AC3E}">
        <p14:creationId xmlns:p14="http://schemas.microsoft.com/office/powerpoint/2010/main" val="38830128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7494" y="5197190"/>
            <a:ext cx="1373268" cy="400110"/>
          </a:xfrm>
          <a:prstGeom prst="rect">
            <a:avLst/>
          </a:prstGeom>
          <a:noFill/>
        </p:spPr>
        <p:txBody>
          <a:bodyPr wrap="none" rtlCol="0">
            <a:spAutoFit/>
          </a:bodyPr>
          <a:lstStyle/>
          <a:p>
            <a:r>
              <a:rPr lang="en-US" sz="2000" dirty="0" smtClean="0"/>
              <a:t>Experience</a:t>
            </a:r>
            <a:endParaRPr lang="en-US" sz="2000" dirty="0"/>
          </a:p>
        </p:txBody>
      </p:sp>
      <p:sp>
        <p:nvSpPr>
          <p:cNvPr id="5" name="TextBox 4"/>
          <p:cNvSpPr txBox="1"/>
          <p:nvPr/>
        </p:nvSpPr>
        <p:spPr>
          <a:xfrm>
            <a:off x="6559117" y="5122805"/>
            <a:ext cx="979755" cy="400110"/>
          </a:xfrm>
          <a:prstGeom prst="rect">
            <a:avLst/>
          </a:prstGeom>
          <a:noFill/>
        </p:spPr>
        <p:txBody>
          <a:bodyPr wrap="none" rtlCol="0">
            <a:spAutoFit/>
          </a:bodyPr>
          <a:lstStyle/>
          <a:p>
            <a:r>
              <a:rPr lang="en-US" sz="2000" dirty="0" smtClean="0"/>
              <a:t>Friends</a:t>
            </a:r>
            <a:endParaRPr lang="en-US" sz="2000" dirty="0"/>
          </a:p>
        </p:txBody>
      </p:sp>
      <p:sp>
        <p:nvSpPr>
          <p:cNvPr id="6" name="TextBox 5"/>
          <p:cNvSpPr txBox="1"/>
          <p:nvPr/>
        </p:nvSpPr>
        <p:spPr>
          <a:xfrm>
            <a:off x="2786140" y="1223425"/>
            <a:ext cx="2361494" cy="707886"/>
          </a:xfrm>
          <a:prstGeom prst="rect">
            <a:avLst/>
          </a:prstGeom>
          <a:noFill/>
        </p:spPr>
        <p:txBody>
          <a:bodyPr wrap="none" rtlCol="0">
            <a:spAutoFit/>
          </a:bodyPr>
          <a:lstStyle/>
          <a:p>
            <a:r>
              <a:rPr lang="en-US" sz="4000" dirty="0" smtClean="0"/>
              <a:t>INTERNET</a:t>
            </a:r>
            <a:endParaRPr lang="en-US" sz="4000" dirty="0"/>
          </a:p>
        </p:txBody>
      </p:sp>
      <p:cxnSp>
        <p:nvCxnSpPr>
          <p:cNvPr id="7" name="Straight Arrow Connector 6"/>
          <p:cNvCxnSpPr/>
          <p:nvPr/>
        </p:nvCxnSpPr>
        <p:spPr>
          <a:xfrm>
            <a:off x="3906762" y="1934380"/>
            <a:ext cx="169333" cy="383754"/>
          </a:xfrm>
          <a:prstGeom prst="straightConnector1">
            <a:avLst/>
          </a:prstGeom>
          <a:ln>
            <a:solidFill>
              <a:srgbClr val="465E9C"/>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435379" y="4806864"/>
            <a:ext cx="350761" cy="315941"/>
          </a:xfrm>
          <a:prstGeom prst="straightConnector1">
            <a:avLst/>
          </a:prstGeom>
          <a:ln>
            <a:solidFill>
              <a:srgbClr val="465E9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6413976" y="4705048"/>
            <a:ext cx="310976" cy="259787"/>
          </a:xfrm>
          <a:prstGeom prst="straightConnector1">
            <a:avLst/>
          </a:prstGeom>
          <a:ln>
            <a:solidFill>
              <a:srgbClr val="465E9C"/>
            </a:solidFill>
            <a:tailEnd type="arrow"/>
          </a:ln>
        </p:spPr>
        <p:style>
          <a:lnRef idx="2">
            <a:schemeClr val="accent1"/>
          </a:lnRef>
          <a:fillRef idx="0">
            <a:schemeClr val="accent1"/>
          </a:fillRef>
          <a:effectRef idx="1">
            <a:schemeClr val="accent1"/>
          </a:effectRef>
          <a:fontRef idx="minor">
            <a:schemeClr val="tx1"/>
          </a:fontRef>
        </p:style>
      </p:cxnSp>
      <p:sp>
        <p:nvSpPr>
          <p:cNvPr id="10" name="Cloud Callout 9"/>
          <p:cNvSpPr/>
          <p:nvPr/>
        </p:nvSpPr>
        <p:spPr>
          <a:xfrm>
            <a:off x="2878403" y="2730257"/>
            <a:ext cx="3668355" cy="2255338"/>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71685C"/>
                </a:solidFill>
              </a:rPr>
              <a:t>BIG</a:t>
            </a:r>
          </a:p>
          <a:p>
            <a:pPr algn="ctr"/>
            <a:r>
              <a:rPr lang="en-US" sz="4000" dirty="0" smtClean="0">
                <a:solidFill>
                  <a:srgbClr val="71685C"/>
                </a:solidFill>
              </a:rPr>
              <a:t>IDEA</a:t>
            </a:r>
            <a:endParaRPr lang="en-US" sz="4000" dirty="0">
              <a:solidFill>
                <a:srgbClr val="71685C"/>
              </a:solidFill>
            </a:endParaRPr>
          </a:p>
        </p:txBody>
      </p:sp>
    </p:spTree>
    <p:extLst>
      <p:ext uri="{BB962C8B-B14F-4D97-AF65-F5344CB8AC3E}">
        <p14:creationId xmlns:p14="http://schemas.microsoft.com/office/powerpoint/2010/main" val="276178067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Callout 20"/>
          <p:cNvSpPr/>
          <p:nvPr/>
        </p:nvSpPr>
        <p:spPr>
          <a:xfrm>
            <a:off x="2878403" y="2730257"/>
            <a:ext cx="3668355" cy="2255338"/>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71685C"/>
                </a:solidFill>
              </a:rPr>
              <a:t>BIG</a:t>
            </a:r>
          </a:p>
          <a:p>
            <a:pPr algn="ctr"/>
            <a:r>
              <a:rPr lang="en-US" sz="4000" dirty="0" smtClean="0">
                <a:solidFill>
                  <a:srgbClr val="71685C"/>
                </a:solidFill>
              </a:rPr>
              <a:t>IDEA</a:t>
            </a:r>
            <a:endParaRPr lang="en-US" sz="4000" dirty="0">
              <a:solidFill>
                <a:srgbClr val="71685C"/>
              </a:solidFill>
            </a:endParaRPr>
          </a:p>
        </p:txBody>
      </p:sp>
      <p:sp>
        <p:nvSpPr>
          <p:cNvPr id="22" name="Cloud Callout 21"/>
          <p:cNvSpPr/>
          <p:nvPr/>
        </p:nvSpPr>
        <p:spPr>
          <a:xfrm>
            <a:off x="6699158" y="3997054"/>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23" name="Cloud Callout 22"/>
          <p:cNvSpPr/>
          <p:nvPr/>
        </p:nvSpPr>
        <p:spPr>
          <a:xfrm>
            <a:off x="1813760" y="21601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24" name="Cloud Callout 23"/>
          <p:cNvSpPr/>
          <p:nvPr/>
        </p:nvSpPr>
        <p:spPr>
          <a:xfrm>
            <a:off x="5513826" y="4985595"/>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25" name="Cloud Callout 24"/>
          <p:cNvSpPr/>
          <p:nvPr/>
        </p:nvSpPr>
        <p:spPr>
          <a:xfrm>
            <a:off x="5182416" y="16215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26" name="Cloud Callout 25"/>
          <p:cNvSpPr/>
          <p:nvPr/>
        </p:nvSpPr>
        <p:spPr>
          <a:xfrm>
            <a:off x="3440702" y="16215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27" name="Cloud Callout 26"/>
          <p:cNvSpPr/>
          <p:nvPr/>
        </p:nvSpPr>
        <p:spPr>
          <a:xfrm>
            <a:off x="1268397" y="3530963"/>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28" name="Cloud Callout 27"/>
          <p:cNvSpPr/>
          <p:nvPr/>
        </p:nvSpPr>
        <p:spPr>
          <a:xfrm>
            <a:off x="6699158" y="2418201"/>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29" name="Cloud Callout 28"/>
          <p:cNvSpPr/>
          <p:nvPr/>
        </p:nvSpPr>
        <p:spPr>
          <a:xfrm>
            <a:off x="3658416" y="5203311"/>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Ideas</a:t>
            </a:r>
            <a:endParaRPr lang="en-US" sz="1200" dirty="0">
              <a:solidFill>
                <a:schemeClr val="accent3"/>
              </a:solidFill>
            </a:endParaRPr>
          </a:p>
        </p:txBody>
      </p:sp>
      <p:sp>
        <p:nvSpPr>
          <p:cNvPr id="30" name="Cloud Callout 29"/>
          <p:cNvSpPr/>
          <p:nvPr/>
        </p:nvSpPr>
        <p:spPr>
          <a:xfrm>
            <a:off x="1861063" y="4717867"/>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Tree>
    <p:extLst>
      <p:ext uri="{BB962C8B-B14F-4D97-AF65-F5344CB8AC3E}">
        <p14:creationId xmlns:p14="http://schemas.microsoft.com/office/powerpoint/2010/main" val="53504740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Callout 4"/>
          <p:cNvSpPr/>
          <p:nvPr/>
        </p:nvSpPr>
        <p:spPr>
          <a:xfrm>
            <a:off x="2878403" y="2730257"/>
            <a:ext cx="3668355" cy="2255338"/>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71685C"/>
                </a:solidFill>
              </a:rPr>
              <a:t>BIG</a:t>
            </a:r>
          </a:p>
          <a:p>
            <a:pPr algn="ctr"/>
            <a:r>
              <a:rPr lang="en-US" sz="4000" dirty="0" smtClean="0">
                <a:solidFill>
                  <a:srgbClr val="71685C"/>
                </a:solidFill>
              </a:rPr>
              <a:t>IDEA</a:t>
            </a:r>
            <a:endParaRPr lang="en-US" sz="4000" dirty="0">
              <a:solidFill>
                <a:srgbClr val="71685C"/>
              </a:solidFill>
            </a:endParaRPr>
          </a:p>
        </p:txBody>
      </p:sp>
      <p:sp>
        <p:nvSpPr>
          <p:cNvPr id="9" name="Cloud Callout 8"/>
          <p:cNvSpPr/>
          <p:nvPr/>
        </p:nvSpPr>
        <p:spPr>
          <a:xfrm>
            <a:off x="6699158" y="3997054"/>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12" name="Cloud Callout 11"/>
          <p:cNvSpPr/>
          <p:nvPr/>
        </p:nvSpPr>
        <p:spPr>
          <a:xfrm>
            <a:off x="1813760" y="21601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14" name="Cloud Callout 13"/>
          <p:cNvSpPr/>
          <p:nvPr/>
        </p:nvSpPr>
        <p:spPr>
          <a:xfrm>
            <a:off x="5513826" y="4985595"/>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15" name="Cloud Callout 14"/>
          <p:cNvSpPr/>
          <p:nvPr/>
        </p:nvSpPr>
        <p:spPr>
          <a:xfrm>
            <a:off x="5182416" y="16215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16" name="Cloud Callout 15"/>
          <p:cNvSpPr/>
          <p:nvPr/>
        </p:nvSpPr>
        <p:spPr>
          <a:xfrm>
            <a:off x="3440702" y="16215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17" name="Cloud Callout 16"/>
          <p:cNvSpPr/>
          <p:nvPr/>
        </p:nvSpPr>
        <p:spPr>
          <a:xfrm>
            <a:off x="1268397" y="3530963"/>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18" name="Cloud Callout 17"/>
          <p:cNvSpPr/>
          <p:nvPr/>
        </p:nvSpPr>
        <p:spPr>
          <a:xfrm>
            <a:off x="6699158" y="2418201"/>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19" name="Cloud Callout 18"/>
          <p:cNvSpPr/>
          <p:nvPr/>
        </p:nvSpPr>
        <p:spPr>
          <a:xfrm>
            <a:off x="3658416" y="5203311"/>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Ideas</a:t>
            </a:r>
            <a:endParaRPr lang="en-US" sz="1200" dirty="0">
              <a:solidFill>
                <a:schemeClr val="accent3"/>
              </a:solidFill>
            </a:endParaRPr>
          </a:p>
        </p:txBody>
      </p:sp>
      <p:sp>
        <p:nvSpPr>
          <p:cNvPr id="20" name="Cloud Callout 19"/>
          <p:cNvSpPr/>
          <p:nvPr/>
        </p:nvSpPr>
        <p:spPr>
          <a:xfrm>
            <a:off x="1861063" y="4717867"/>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Small Idea</a:t>
            </a:r>
            <a:endParaRPr lang="en-US" sz="1200" dirty="0">
              <a:solidFill>
                <a:schemeClr val="accent3"/>
              </a:solidFill>
            </a:endParaRPr>
          </a:p>
        </p:txBody>
      </p:sp>
      <p:sp>
        <p:nvSpPr>
          <p:cNvPr id="2" name="Rectangle 1"/>
          <p:cNvSpPr/>
          <p:nvPr/>
        </p:nvSpPr>
        <p:spPr>
          <a:xfrm>
            <a:off x="1268397" y="694670"/>
            <a:ext cx="2634054" cy="646331"/>
          </a:xfrm>
          <a:prstGeom prst="rect">
            <a:avLst/>
          </a:prstGeom>
        </p:spPr>
        <p:txBody>
          <a:bodyPr wrap="none">
            <a:spAutoFit/>
          </a:bodyPr>
          <a:lstStyle/>
          <a:p>
            <a:r>
              <a:rPr lang="en-US" sz="3600" dirty="0" smtClean="0"/>
              <a:t>Environment</a:t>
            </a:r>
            <a:endParaRPr lang="en-US" sz="3600" dirty="0"/>
          </a:p>
        </p:txBody>
      </p:sp>
    </p:spTree>
    <p:extLst>
      <p:ext uri="{BB962C8B-B14F-4D97-AF65-F5344CB8AC3E}">
        <p14:creationId xmlns:p14="http://schemas.microsoft.com/office/powerpoint/2010/main" val="9546672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Callout 8"/>
          <p:cNvSpPr/>
          <p:nvPr/>
        </p:nvSpPr>
        <p:spPr>
          <a:xfrm>
            <a:off x="6699158" y="3997054"/>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12" name="Cloud Callout 11"/>
          <p:cNvSpPr/>
          <p:nvPr/>
        </p:nvSpPr>
        <p:spPr>
          <a:xfrm>
            <a:off x="1813760" y="21601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14" name="Cloud Callout 13"/>
          <p:cNvSpPr/>
          <p:nvPr/>
        </p:nvSpPr>
        <p:spPr>
          <a:xfrm>
            <a:off x="5513826" y="4985595"/>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15" name="Cloud Callout 14"/>
          <p:cNvSpPr/>
          <p:nvPr/>
        </p:nvSpPr>
        <p:spPr>
          <a:xfrm>
            <a:off x="5182416" y="16215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16" name="Cloud Callout 15"/>
          <p:cNvSpPr/>
          <p:nvPr/>
        </p:nvSpPr>
        <p:spPr>
          <a:xfrm>
            <a:off x="3440702" y="16215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Library</a:t>
            </a:r>
            <a:endParaRPr lang="en-US" sz="1200" dirty="0">
              <a:solidFill>
                <a:schemeClr val="accent3"/>
              </a:solidFill>
            </a:endParaRPr>
          </a:p>
        </p:txBody>
      </p:sp>
      <p:sp>
        <p:nvSpPr>
          <p:cNvPr id="17" name="Cloud Callout 16"/>
          <p:cNvSpPr/>
          <p:nvPr/>
        </p:nvSpPr>
        <p:spPr>
          <a:xfrm>
            <a:off x="1268397" y="3530963"/>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18" name="Cloud Callout 17"/>
          <p:cNvSpPr/>
          <p:nvPr/>
        </p:nvSpPr>
        <p:spPr>
          <a:xfrm>
            <a:off x="6699158" y="2418201"/>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19" name="Cloud Callout 18"/>
          <p:cNvSpPr/>
          <p:nvPr/>
        </p:nvSpPr>
        <p:spPr>
          <a:xfrm>
            <a:off x="3658416" y="5203311"/>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20" name="Cloud Callout 19"/>
          <p:cNvSpPr/>
          <p:nvPr/>
        </p:nvSpPr>
        <p:spPr>
          <a:xfrm>
            <a:off x="1861063" y="4717867"/>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2" name="Rectangle 1"/>
          <p:cNvSpPr/>
          <p:nvPr/>
        </p:nvSpPr>
        <p:spPr>
          <a:xfrm>
            <a:off x="1268397" y="694670"/>
            <a:ext cx="4086951" cy="646331"/>
          </a:xfrm>
          <a:prstGeom prst="rect">
            <a:avLst/>
          </a:prstGeom>
        </p:spPr>
        <p:txBody>
          <a:bodyPr wrap="none">
            <a:spAutoFit/>
          </a:bodyPr>
          <a:lstStyle/>
          <a:p>
            <a:r>
              <a:rPr lang="en-US" sz="3600" dirty="0" smtClean="0"/>
              <a:t>Code Dependencies</a:t>
            </a:r>
            <a:endParaRPr lang="en-US" sz="3600" dirty="0"/>
          </a:p>
        </p:txBody>
      </p:sp>
      <p:sp>
        <p:nvSpPr>
          <p:cNvPr id="13" name="Cloud Callout 12"/>
          <p:cNvSpPr/>
          <p:nvPr/>
        </p:nvSpPr>
        <p:spPr>
          <a:xfrm>
            <a:off x="2878403" y="2730257"/>
            <a:ext cx="3668355" cy="2255338"/>
          </a:xfrm>
          <a:prstGeom prst="cloudCallout">
            <a:avLst>
              <a:gd name="adj1" fmla="val -12358"/>
              <a:gd name="adj2" fmla="val 42500"/>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71685C"/>
                </a:solidFill>
              </a:rPr>
              <a:t>Code</a:t>
            </a:r>
            <a:endParaRPr lang="en-US" sz="4000" dirty="0">
              <a:solidFill>
                <a:srgbClr val="71685C"/>
              </a:solidFill>
            </a:endParaRPr>
          </a:p>
        </p:txBody>
      </p:sp>
    </p:spTree>
    <p:extLst>
      <p:ext uri="{BB962C8B-B14F-4D97-AF65-F5344CB8AC3E}">
        <p14:creationId xmlns:p14="http://schemas.microsoft.com/office/powerpoint/2010/main" val="42351944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Callout 11"/>
          <p:cNvSpPr/>
          <p:nvPr/>
        </p:nvSpPr>
        <p:spPr>
          <a:xfrm>
            <a:off x="1268397" y="1838476"/>
            <a:ext cx="2795603" cy="1874761"/>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16" name="Cloud Callout 15"/>
          <p:cNvSpPr/>
          <p:nvPr/>
        </p:nvSpPr>
        <p:spPr>
          <a:xfrm>
            <a:off x="3440702" y="16215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accent3"/>
                </a:solidFill>
              </a:rPr>
              <a:t>Library</a:t>
            </a:r>
            <a:endParaRPr lang="en-US" sz="1200" dirty="0">
              <a:solidFill>
                <a:schemeClr val="accent3"/>
              </a:solidFill>
            </a:endParaRPr>
          </a:p>
        </p:txBody>
      </p:sp>
      <p:sp>
        <p:nvSpPr>
          <p:cNvPr id="17" name="Cloud Callout 16"/>
          <p:cNvSpPr/>
          <p:nvPr/>
        </p:nvSpPr>
        <p:spPr>
          <a:xfrm>
            <a:off x="1268397" y="3530963"/>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18" name="Cloud Callout 17"/>
          <p:cNvSpPr/>
          <p:nvPr/>
        </p:nvSpPr>
        <p:spPr>
          <a:xfrm>
            <a:off x="5104610" y="1838476"/>
            <a:ext cx="3040742" cy="2005329"/>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19" name="Cloud Callout 18"/>
          <p:cNvSpPr/>
          <p:nvPr/>
        </p:nvSpPr>
        <p:spPr>
          <a:xfrm>
            <a:off x="3086965" y="4134091"/>
            <a:ext cx="3351434" cy="2069040"/>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20" name="Cloud Callout 19"/>
          <p:cNvSpPr/>
          <p:nvPr/>
        </p:nvSpPr>
        <p:spPr>
          <a:xfrm>
            <a:off x="2356968" y="4319541"/>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2" name="Rectangle 1"/>
          <p:cNvSpPr/>
          <p:nvPr/>
        </p:nvSpPr>
        <p:spPr>
          <a:xfrm>
            <a:off x="1268397" y="694670"/>
            <a:ext cx="4086951" cy="646331"/>
          </a:xfrm>
          <a:prstGeom prst="rect">
            <a:avLst/>
          </a:prstGeom>
        </p:spPr>
        <p:txBody>
          <a:bodyPr wrap="none">
            <a:spAutoFit/>
          </a:bodyPr>
          <a:lstStyle/>
          <a:p>
            <a:r>
              <a:rPr lang="en-US" sz="3600" dirty="0" smtClean="0"/>
              <a:t>Code Dependencies</a:t>
            </a:r>
            <a:endParaRPr lang="en-US" sz="3600" dirty="0"/>
          </a:p>
        </p:txBody>
      </p:sp>
      <p:sp>
        <p:nvSpPr>
          <p:cNvPr id="15" name="Cloud Callout 14"/>
          <p:cNvSpPr/>
          <p:nvPr/>
        </p:nvSpPr>
        <p:spPr>
          <a:xfrm>
            <a:off x="4762682" y="1621549"/>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9" name="Cloud Callout 8"/>
          <p:cNvSpPr/>
          <p:nvPr/>
        </p:nvSpPr>
        <p:spPr>
          <a:xfrm>
            <a:off x="6408873" y="3664855"/>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
        <p:nvSpPr>
          <p:cNvPr id="5" name="Cloud Callout 4"/>
          <p:cNvSpPr/>
          <p:nvPr/>
        </p:nvSpPr>
        <p:spPr>
          <a:xfrm>
            <a:off x="3780311" y="3307229"/>
            <a:ext cx="1324299" cy="715252"/>
          </a:xfrm>
          <a:prstGeom prst="cloudCallout">
            <a:avLst>
              <a:gd name="adj1" fmla="val -12358"/>
              <a:gd name="adj2" fmla="val 42500"/>
            </a:avLst>
          </a:prstGeom>
          <a:solidFill>
            <a:srgbClr val="F4F9CD"/>
          </a:solidFill>
          <a:ln>
            <a:solidFill>
              <a:srgbClr val="8B971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1685C"/>
                </a:solidFill>
              </a:rPr>
              <a:t>Code</a:t>
            </a:r>
            <a:endParaRPr lang="en-US" dirty="0">
              <a:solidFill>
                <a:srgbClr val="71685C"/>
              </a:solidFill>
            </a:endParaRPr>
          </a:p>
        </p:txBody>
      </p:sp>
      <p:sp>
        <p:nvSpPr>
          <p:cNvPr id="14" name="Cloud Callout 13"/>
          <p:cNvSpPr/>
          <p:nvPr/>
        </p:nvSpPr>
        <p:spPr>
          <a:xfrm>
            <a:off x="5355348" y="4461507"/>
            <a:ext cx="1185332" cy="796652"/>
          </a:xfrm>
          <a:prstGeom prst="cloudCallout">
            <a:avLst>
              <a:gd name="adj1" fmla="val -12358"/>
              <a:gd name="adj2" fmla="val 42500"/>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3"/>
                </a:solidFill>
              </a:rPr>
              <a:t>Library</a:t>
            </a:r>
          </a:p>
        </p:txBody>
      </p:sp>
    </p:spTree>
    <p:extLst>
      <p:ext uri="{BB962C8B-B14F-4D97-AF65-F5344CB8AC3E}">
        <p14:creationId xmlns:p14="http://schemas.microsoft.com/office/powerpoint/2010/main" val="39853080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976" y="2462535"/>
            <a:ext cx="6965245" cy="1202485"/>
          </a:xfrm>
        </p:spPr>
        <p:txBody>
          <a:bodyPr>
            <a:normAutofit fontScale="90000"/>
          </a:bodyPr>
          <a:lstStyle/>
          <a:p>
            <a:r>
              <a:rPr lang="en-US" dirty="0" smtClean="0"/>
              <a:t>The most painful part of coding is in creation of the environment</a:t>
            </a:r>
            <a:endParaRPr lang="en-US" dirty="0"/>
          </a:p>
        </p:txBody>
      </p:sp>
    </p:spTree>
    <p:extLst>
      <p:ext uri="{BB962C8B-B14F-4D97-AF65-F5344CB8AC3E}">
        <p14:creationId xmlns:p14="http://schemas.microsoft.com/office/powerpoint/2010/main" val="23964662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Repl</a:t>
            </a:r>
            <a:r>
              <a:rPr lang="en-US" dirty="0" smtClean="0"/>
              <a:t> Tools</a:t>
            </a:r>
            <a:endParaRPr lang="en-US" dirty="0"/>
          </a:p>
        </p:txBody>
      </p:sp>
      <p:sp>
        <p:nvSpPr>
          <p:cNvPr id="4" name="TextBox 3"/>
          <p:cNvSpPr txBox="1"/>
          <p:nvPr/>
        </p:nvSpPr>
        <p:spPr>
          <a:xfrm>
            <a:off x="1687281" y="3196550"/>
            <a:ext cx="1028095" cy="646331"/>
          </a:xfrm>
          <a:prstGeom prst="rect">
            <a:avLst/>
          </a:prstGeom>
          <a:noFill/>
        </p:spPr>
        <p:txBody>
          <a:bodyPr wrap="square" rtlCol="0">
            <a:spAutoFit/>
          </a:bodyPr>
          <a:lstStyle/>
          <a:p>
            <a:r>
              <a:rPr lang="en-US" sz="3600" dirty="0" err="1" smtClean="0"/>
              <a:t>cljr</a:t>
            </a:r>
            <a:endParaRPr lang="en-US" sz="3600" dirty="0"/>
          </a:p>
        </p:txBody>
      </p:sp>
      <p:sp>
        <p:nvSpPr>
          <p:cNvPr id="5" name="TextBox 4"/>
          <p:cNvSpPr txBox="1"/>
          <p:nvPr/>
        </p:nvSpPr>
        <p:spPr>
          <a:xfrm>
            <a:off x="3587447" y="2877403"/>
            <a:ext cx="1988457" cy="1107996"/>
          </a:xfrm>
          <a:prstGeom prst="rect">
            <a:avLst/>
          </a:prstGeom>
          <a:noFill/>
        </p:spPr>
        <p:txBody>
          <a:bodyPr wrap="square" rtlCol="0">
            <a:spAutoFit/>
          </a:bodyPr>
          <a:lstStyle/>
          <a:p>
            <a:r>
              <a:rPr lang="en-US" sz="6600" dirty="0" smtClean="0"/>
              <a:t>cake</a:t>
            </a:r>
            <a:endParaRPr lang="en-US" sz="6600" dirty="0"/>
          </a:p>
        </p:txBody>
      </p:sp>
      <p:sp>
        <p:nvSpPr>
          <p:cNvPr id="6" name="TextBox 5"/>
          <p:cNvSpPr txBox="1"/>
          <p:nvPr/>
        </p:nvSpPr>
        <p:spPr>
          <a:xfrm>
            <a:off x="6429829" y="3196550"/>
            <a:ext cx="1028095" cy="646331"/>
          </a:xfrm>
          <a:prstGeom prst="rect">
            <a:avLst/>
          </a:prstGeom>
          <a:noFill/>
        </p:spPr>
        <p:txBody>
          <a:bodyPr wrap="square" rtlCol="0">
            <a:spAutoFit/>
          </a:bodyPr>
          <a:lstStyle/>
          <a:p>
            <a:r>
              <a:rPr lang="en-US" sz="3600" dirty="0" err="1" smtClean="0"/>
              <a:t>lein</a:t>
            </a:r>
            <a:endParaRPr lang="en-US" sz="3600" dirty="0"/>
          </a:p>
        </p:txBody>
      </p:sp>
      <p:sp>
        <p:nvSpPr>
          <p:cNvPr id="7" name="Title 1"/>
          <p:cNvSpPr txBox="1">
            <a:spLocks/>
          </p:cNvSpPr>
          <p:nvPr/>
        </p:nvSpPr>
        <p:spPr>
          <a:xfrm>
            <a:off x="1095023" y="4586641"/>
            <a:ext cx="6965245" cy="120248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(with </a:t>
            </a:r>
            <a:r>
              <a:rPr lang="en-US" sz="2800" dirty="0" err="1" smtClean="0"/>
              <a:t>textmate</a:t>
            </a:r>
            <a:r>
              <a:rPr lang="en-US" sz="2800" dirty="0" smtClean="0"/>
              <a:t> + </a:t>
            </a:r>
            <a:r>
              <a:rPr lang="en-US" sz="2800" dirty="0" err="1" smtClean="0"/>
              <a:t>stickies</a:t>
            </a:r>
            <a:r>
              <a:rPr lang="en-US" sz="2800" dirty="0" smtClean="0"/>
              <a:t>)</a:t>
            </a:r>
            <a:endParaRPr lang="en-US" sz="2800" dirty="0"/>
          </a:p>
        </p:txBody>
      </p:sp>
    </p:spTree>
    <p:extLst>
      <p:ext uri="{BB962C8B-B14F-4D97-AF65-F5344CB8AC3E}">
        <p14:creationId xmlns:p14="http://schemas.microsoft.com/office/powerpoint/2010/main" val="10912216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Motivation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“If </a:t>
            </a:r>
            <a:r>
              <a:rPr lang="en-US" dirty="0"/>
              <a:t>you were to compete </a:t>
            </a:r>
            <a:r>
              <a:rPr lang="en-US" dirty="0" smtClean="0"/>
              <a:t>and </a:t>
            </a:r>
            <a:r>
              <a:rPr lang="en-US" dirty="0"/>
              <a:t>chose to write your software in C, they would be able to develop software twenty times faster than you. If you spent a year on a new feature, they'd be able to duplicate it in less than three weeks. Whereas if they spent just three months developing something new, it would be five years before you had it too</a:t>
            </a:r>
            <a:r>
              <a:rPr lang="en-US" dirty="0" smtClean="0"/>
              <a:t>.”</a:t>
            </a:r>
          </a:p>
          <a:p>
            <a:pPr marL="0" indent="0">
              <a:buNone/>
            </a:pPr>
            <a:endParaRPr lang="en-US" dirty="0"/>
          </a:p>
          <a:p>
            <a:pPr marL="0" indent="0" algn="r">
              <a:buNone/>
            </a:pPr>
            <a:r>
              <a:rPr lang="en-US" dirty="0" smtClean="0"/>
              <a:t>				Paul Graham</a:t>
            </a:r>
          </a:p>
          <a:p>
            <a:pPr marL="0" indent="0" algn="r">
              <a:buNone/>
            </a:pPr>
            <a:r>
              <a:rPr lang="pl-PL" dirty="0" smtClean="0">
                <a:hlinkClick r:id="rId2"/>
              </a:rPr>
              <a:t>http</a:t>
            </a:r>
            <a:r>
              <a:rPr lang="pl-PL" dirty="0">
                <a:hlinkClick r:id="rId2"/>
              </a:rPr>
              <a:t>://www.paulgraham.com/icad.html</a:t>
            </a:r>
            <a:endParaRPr lang="pl-PL" dirty="0"/>
          </a:p>
          <a:p>
            <a:pPr marL="0" indent="0">
              <a:buNone/>
            </a:pPr>
            <a:endParaRPr lang="pl-PL" dirty="0" smtClean="0"/>
          </a:p>
          <a:p>
            <a:endParaRPr lang="pl-PL" dirty="0" smtClean="0"/>
          </a:p>
          <a:p>
            <a:endParaRPr lang="pl-PL" dirty="0" smtClean="0"/>
          </a:p>
          <a:p>
            <a:endParaRPr lang="pl-PL" dirty="0"/>
          </a:p>
          <a:p>
            <a:endParaRPr lang="pl-PL" dirty="0" smtClean="0"/>
          </a:p>
          <a:p>
            <a:endParaRPr lang="en-US" dirty="0"/>
          </a:p>
        </p:txBody>
      </p:sp>
    </p:spTree>
    <p:extLst>
      <p:ext uri="{BB962C8B-B14F-4D97-AF65-F5344CB8AC3E}">
        <p14:creationId xmlns:p14="http://schemas.microsoft.com/office/powerpoint/2010/main" val="444121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Workflow</a:t>
            </a:r>
            <a:endParaRPr lang="en-US" dirty="0"/>
          </a:p>
        </p:txBody>
      </p:sp>
      <p:sp>
        <p:nvSpPr>
          <p:cNvPr id="3" name="Content Placeholder 2"/>
          <p:cNvSpPr>
            <a:spLocks noGrp="1"/>
          </p:cNvSpPr>
          <p:nvPr>
            <p:ph idx="1"/>
          </p:nvPr>
        </p:nvSpPr>
        <p:spPr/>
        <p:txBody>
          <a:bodyPr/>
          <a:lstStyle/>
          <a:p>
            <a:pPr marL="0" indent="0">
              <a:buNone/>
            </a:pPr>
            <a:r>
              <a:rPr lang="en-US" dirty="0" smtClean="0"/>
              <a:t>		  Create/Get Code</a:t>
            </a:r>
          </a:p>
          <a:p>
            <a:endParaRPr lang="en-US" dirty="0" smtClean="0"/>
          </a:p>
          <a:p>
            <a:endParaRPr lang="en-US" dirty="0" smtClean="0"/>
          </a:p>
          <a:p>
            <a:pPr marL="0" indent="0">
              <a:buNone/>
            </a:pPr>
            <a:r>
              <a:rPr lang="en-US" dirty="0"/>
              <a:t> </a:t>
            </a:r>
            <a:r>
              <a:rPr lang="en-US" dirty="0" smtClean="0"/>
              <a:t>	             Create Environment</a:t>
            </a:r>
          </a:p>
          <a:p>
            <a:endParaRPr lang="en-US" dirty="0" smtClean="0"/>
          </a:p>
          <a:p>
            <a:endParaRPr lang="en-US" dirty="0"/>
          </a:p>
          <a:p>
            <a:pPr marL="0" indent="0">
              <a:buNone/>
            </a:pPr>
            <a:r>
              <a:rPr lang="en-US" dirty="0"/>
              <a:t> </a:t>
            </a:r>
            <a:r>
              <a:rPr lang="en-US" dirty="0" smtClean="0"/>
              <a:t>                              Run/Explore</a:t>
            </a:r>
            <a:endParaRPr lang="en-US" dirty="0"/>
          </a:p>
        </p:txBody>
      </p:sp>
      <p:sp>
        <p:nvSpPr>
          <p:cNvPr id="4" name="Down Arrow 3"/>
          <p:cNvSpPr/>
          <p:nvPr/>
        </p:nvSpPr>
        <p:spPr>
          <a:xfrm>
            <a:off x="4463143" y="2709333"/>
            <a:ext cx="302381"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own Arrow 4"/>
          <p:cNvSpPr/>
          <p:nvPr/>
        </p:nvSpPr>
        <p:spPr>
          <a:xfrm>
            <a:off x="4475238" y="4010781"/>
            <a:ext cx="302381"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98361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a:t>
            </a:r>
            <a:r>
              <a:rPr lang="en-US" dirty="0" err="1" smtClean="0"/>
              <a:t>Github</a:t>
            </a:r>
            <a:r>
              <a:rPr lang="en-US" dirty="0" smtClean="0"/>
              <a:t> Projects</a:t>
            </a:r>
            <a:endParaRPr lang="en-US" dirty="0"/>
          </a:p>
        </p:txBody>
      </p:sp>
      <p:sp>
        <p:nvSpPr>
          <p:cNvPr id="9" name="TextBox 8"/>
          <p:cNvSpPr txBox="1"/>
          <p:nvPr/>
        </p:nvSpPr>
        <p:spPr>
          <a:xfrm>
            <a:off x="3391508" y="2020067"/>
            <a:ext cx="4668760" cy="584776"/>
          </a:xfrm>
          <a:prstGeom prst="rect">
            <a:avLst/>
          </a:prstGeom>
          <a:noFill/>
        </p:spPr>
        <p:txBody>
          <a:bodyPr wrap="square" rtlCol="0">
            <a:spAutoFit/>
          </a:bodyPr>
          <a:lstStyle/>
          <a:p>
            <a:r>
              <a:rPr lang="en-US" sz="1600" dirty="0" smtClean="0"/>
              <a:t>$ j buffer</a:t>
            </a:r>
          </a:p>
          <a:p>
            <a:r>
              <a:rPr lang="en-US" sz="1600" dirty="0" smtClean="0"/>
              <a:t>$ </a:t>
            </a:r>
            <a:r>
              <a:rPr lang="en-US" sz="1600" dirty="0" err="1" smtClean="0"/>
              <a:t>git</a:t>
            </a:r>
            <a:r>
              <a:rPr lang="en-US" sz="1600" dirty="0" smtClean="0"/>
              <a:t> clone https://</a:t>
            </a:r>
            <a:r>
              <a:rPr lang="en-US" sz="1600" dirty="0" err="1" smtClean="0"/>
              <a:t>github.com</a:t>
            </a:r>
            <a:r>
              <a:rPr lang="en-US" sz="1600" dirty="0" smtClean="0"/>
              <a:t>/path/to/&lt;code&gt;.</a:t>
            </a:r>
            <a:r>
              <a:rPr lang="en-US" sz="1600" dirty="0" err="1" smtClean="0"/>
              <a:t>git</a:t>
            </a:r>
            <a:endParaRPr lang="en-US" sz="1600" dirty="0"/>
          </a:p>
        </p:txBody>
      </p:sp>
      <p:sp>
        <p:nvSpPr>
          <p:cNvPr id="11" name="TextBox 10"/>
          <p:cNvSpPr txBox="1"/>
          <p:nvPr/>
        </p:nvSpPr>
        <p:spPr>
          <a:xfrm>
            <a:off x="3391508" y="3517629"/>
            <a:ext cx="4668760" cy="584776"/>
          </a:xfrm>
          <a:prstGeom prst="rect">
            <a:avLst/>
          </a:prstGeom>
          <a:noFill/>
        </p:spPr>
        <p:txBody>
          <a:bodyPr wrap="square" rtlCol="0">
            <a:spAutoFit/>
          </a:bodyPr>
          <a:lstStyle/>
          <a:p>
            <a:r>
              <a:rPr lang="en-US" sz="1600" dirty="0" smtClean="0"/>
              <a:t>$ cd &lt;code&gt;</a:t>
            </a:r>
          </a:p>
          <a:p>
            <a:r>
              <a:rPr lang="en-US" sz="1600" dirty="0" smtClean="0"/>
              <a:t>$ cake </a:t>
            </a:r>
            <a:r>
              <a:rPr lang="en-US" sz="1600" dirty="0" err="1" smtClean="0"/>
              <a:t>deps</a:t>
            </a:r>
            <a:endParaRPr lang="en-US" sz="1600" dirty="0"/>
          </a:p>
        </p:txBody>
      </p:sp>
      <p:sp>
        <p:nvSpPr>
          <p:cNvPr id="12" name="TextBox 11"/>
          <p:cNvSpPr txBox="1"/>
          <p:nvPr/>
        </p:nvSpPr>
        <p:spPr>
          <a:xfrm>
            <a:off x="3391508" y="5118108"/>
            <a:ext cx="4668760" cy="338554"/>
          </a:xfrm>
          <a:prstGeom prst="rect">
            <a:avLst/>
          </a:prstGeom>
          <a:noFill/>
        </p:spPr>
        <p:txBody>
          <a:bodyPr wrap="square" rtlCol="0">
            <a:spAutoFit/>
          </a:bodyPr>
          <a:lstStyle/>
          <a:p>
            <a:r>
              <a:rPr lang="en-US" sz="1600" dirty="0" smtClean="0"/>
              <a:t>$ cake (</a:t>
            </a:r>
            <a:r>
              <a:rPr lang="en-US" sz="1600" dirty="0" err="1" smtClean="0"/>
              <a:t>repl</a:t>
            </a:r>
            <a:r>
              <a:rPr lang="en-US" sz="1600" dirty="0" smtClean="0"/>
              <a:t> or run)</a:t>
            </a:r>
            <a:endParaRPr lang="en-US" sz="1600" dirty="0"/>
          </a:p>
        </p:txBody>
      </p:sp>
      <p:grpSp>
        <p:nvGrpSpPr>
          <p:cNvPr id="16" name="Group 15"/>
          <p:cNvGrpSpPr/>
          <p:nvPr/>
        </p:nvGrpSpPr>
        <p:grpSpPr>
          <a:xfrm>
            <a:off x="855311" y="2047068"/>
            <a:ext cx="2108269" cy="3440372"/>
            <a:chOff x="855311" y="2047068"/>
            <a:chExt cx="2108269" cy="3440372"/>
          </a:xfrm>
        </p:grpSpPr>
        <p:sp>
          <p:nvSpPr>
            <p:cNvPr id="7" name="Down Arrow 6"/>
            <p:cNvSpPr/>
            <p:nvPr/>
          </p:nvSpPr>
          <p:spPr>
            <a:xfrm>
              <a:off x="2231816" y="2748209"/>
              <a:ext cx="298096"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7"/>
            <p:cNvSpPr/>
            <p:nvPr/>
          </p:nvSpPr>
          <p:spPr>
            <a:xfrm>
              <a:off x="2243911" y="4049657"/>
              <a:ext cx="298096"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190242" y="2047068"/>
              <a:ext cx="1079818" cy="369332"/>
            </a:xfrm>
            <a:prstGeom prst="rect">
              <a:avLst/>
            </a:prstGeom>
          </p:spPr>
          <p:txBody>
            <a:bodyPr wrap="none">
              <a:spAutoFit/>
            </a:bodyPr>
            <a:lstStyle/>
            <a:p>
              <a:r>
                <a:rPr lang="en-US" dirty="0" smtClean="0"/>
                <a:t>Get Code</a:t>
              </a:r>
              <a:endParaRPr lang="en-US" dirty="0"/>
            </a:p>
          </p:txBody>
        </p:sp>
        <p:sp>
          <p:nvSpPr>
            <p:cNvPr id="14" name="Rectangle 13"/>
            <p:cNvSpPr/>
            <p:nvPr/>
          </p:nvSpPr>
          <p:spPr>
            <a:xfrm>
              <a:off x="855311" y="3539954"/>
              <a:ext cx="2108269" cy="369332"/>
            </a:xfrm>
            <a:prstGeom prst="rect">
              <a:avLst/>
            </a:prstGeom>
          </p:spPr>
          <p:txBody>
            <a:bodyPr wrap="none">
              <a:spAutoFit/>
            </a:bodyPr>
            <a:lstStyle/>
            <a:p>
              <a:r>
                <a:rPr lang="en-US" dirty="0"/>
                <a:t>Create Environment</a:t>
              </a:r>
            </a:p>
          </p:txBody>
        </p:sp>
        <p:sp>
          <p:nvSpPr>
            <p:cNvPr id="15" name="Rectangle 14"/>
            <p:cNvSpPr/>
            <p:nvPr/>
          </p:nvSpPr>
          <p:spPr>
            <a:xfrm>
              <a:off x="1033098" y="5118108"/>
              <a:ext cx="1508909" cy="369332"/>
            </a:xfrm>
            <a:prstGeom prst="rect">
              <a:avLst/>
            </a:prstGeom>
          </p:spPr>
          <p:txBody>
            <a:bodyPr wrap="none">
              <a:spAutoFit/>
            </a:bodyPr>
            <a:lstStyle/>
            <a:p>
              <a:r>
                <a:rPr lang="en-US" dirty="0" smtClean="0"/>
                <a:t>Run / Explore</a:t>
              </a:r>
              <a:endParaRPr lang="en-US" dirty="0"/>
            </a:p>
          </p:txBody>
        </p:sp>
      </p:grpSp>
      <p:sp>
        <p:nvSpPr>
          <p:cNvPr id="17" name="TextBox 16"/>
          <p:cNvSpPr txBox="1"/>
          <p:nvPr/>
        </p:nvSpPr>
        <p:spPr>
          <a:xfrm>
            <a:off x="5926670" y="3778066"/>
            <a:ext cx="4668760" cy="338554"/>
          </a:xfrm>
          <a:prstGeom prst="rect">
            <a:avLst/>
          </a:prstGeom>
          <a:noFill/>
        </p:spPr>
        <p:txBody>
          <a:bodyPr wrap="square" rtlCol="0">
            <a:spAutoFit/>
          </a:bodyPr>
          <a:lstStyle/>
          <a:p>
            <a:r>
              <a:rPr lang="en-US" sz="1600" dirty="0" smtClean="0"/>
              <a:t>(occasionally </a:t>
            </a:r>
            <a:r>
              <a:rPr lang="en-US" sz="1600" dirty="0" err="1" smtClean="0"/>
              <a:t>mvn</a:t>
            </a:r>
            <a:r>
              <a:rPr lang="en-US" sz="1600" dirty="0" smtClean="0"/>
              <a:t> install)</a:t>
            </a:r>
            <a:endParaRPr lang="en-US" sz="1600" dirty="0"/>
          </a:p>
        </p:txBody>
      </p:sp>
    </p:spTree>
    <p:extLst>
      <p:ext uri="{BB962C8B-B14F-4D97-AF65-F5344CB8AC3E}">
        <p14:creationId xmlns:p14="http://schemas.microsoft.com/office/powerpoint/2010/main" val="51191909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Code A</a:t>
            </a:r>
            <a:endParaRPr lang="en-US" dirty="0"/>
          </a:p>
        </p:txBody>
      </p:sp>
      <p:grpSp>
        <p:nvGrpSpPr>
          <p:cNvPr id="4" name="Group 3"/>
          <p:cNvGrpSpPr/>
          <p:nvPr/>
        </p:nvGrpSpPr>
        <p:grpSpPr>
          <a:xfrm>
            <a:off x="855311" y="2047068"/>
            <a:ext cx="2108269" cy="3440372"/>
            <a:chOff x="855311" y="2047068"/>
            <a:chExt cx="2108269" cy="3440372"/>
          </a:xfrm>
        </p:grpSpPr>
        <p:sp>
          <p:nvSpPr>
            <p:cNvPr id="5" name="Down Arrow 4"/>
            <p:cNvSpPr/>
            <p:nvPr/>
          </p:nvSpPr>
          <p:spPr>
            <a:xfrm>
              <a:off x="2231816" y="2748209"/>
              <a:ext cx="298096"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Down Arrow 5"/>
            <p:cNvSpPr/>
            <p:nvPr/>
          </p:nvSpPr>
          <p:spPr>
            <a:xfrm>
              <a:off x="2243911" y="4049657"/>
              <a:ext cx="298096"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190242" y="2047068"/>
              <a:ext cx="1079818" cy="369332"/>
            </a:xfrm>
            <a:prstGeom prst="rect">
              <a:avLst/>
            </a:prstGeom>
          </p:spPr>
          <p:txBody>
            <a:bodyPr wrap="none">
              <a:spAutoFit/>
            </a:bodyPr>
            <a:lstStyle/>
            <a:p>
              <a:r>
                <a:rPr lang="en-US" dirty="0" smtClean="0"/>
                <a:t>Get Code</a:t>
              </a:r>
              <a:endParaRPr lang="en-US" dirty="0"/>
            </a:p>
          </p:txBody>
        </p:sp>
        <p:sp>
          <p:nvSpPr>
            <p:cNvPr id="8" name="Rectangle 7"/>
            <p:cNvSpPr/>
            <p:nvPr/>
          </p:nvSpPr>
          <p:spPr>
            <a:xfrm>
              <a:off x="855311" y="3539954"/>
              <a:ext cx="2108269" cy="369332"/>
            </a:xfrm>
            <a:prstGeom prst="rect">
              <a:avLst/>
            </a:prstGeom>
          </p:spPr>
          <p:txBody>
            <a:bodyPr wrap="none">
              <a:spAutoFit/>
            </a:bodyPr>
            <a:lstStyle/>
            <a:p>
              <a:r>
                <a:rPr lang="en-US" dirty="0"/>
                <a:t>Create Environment</a:t>
              </a:r>
            </a:p>
          </p:txBody>
        </p:sp>
        <p:sp>
          <p:nvSpPr>
            <p:cNvPr id="9" name="Rectangle 8"/>
            <p:cNvSpPr/>
            <p:nvPr/>
          </p:nvSpPr>
          <p:spPr>
            <a:xfrm>
              <a:off x="1033098" y="5118108"/>
              <a:ext cx="1508909" cy="369332"/>
            </a:xfrm>
            <a:prstGeom prst="rect">
              <a:avLst/>
            </a:prstGeom>
          </p:spPr>
          <p:txBody>
            <a:bodyPr wrap="none">
              <a:spAutoFit/>
            </a:bodyPr>
            <a:lstStyle/>
            <a:p>
              <a:r>
                <a:rPr lang="en-US" dirty="0" smtClean="0"/>
                <a:t>Run / Explore</a:t>
              </a:r>
              <a:endParaRPr lang="en-US" dirty="0"/>
            </a:p>
          </p:txBody>
        </p:sp>
      </p:grpSp>
      <p:sp>
        <p:nvSpPr>
          <p:cNvPr id="10" name="Rectangle 9"/>
          <p:cNvSpPr/>
          <p:nvPr/>
        </p:nvSpPr>
        <p:spPr>
          <a:xfrm>
            <a:off x="3488268" y="5148062"/>
            <a:ext cx="4572000" cy="338554"/>
          </a:xfrm>
          <a:prstGeom prst="rect">
            <a:avLst/>
          </a:prstGeom>
        </p:spPr>
        <p:txBody>
          <a:bodyPr>
            <a:spAutoFit/>
          </a:bodyPr>
          <a:lstStyle/>
          <a:p>
            <a:r>
              <a:rPr lang="en-US" sz="1600" dirty="0" err="1"/>
              <a:t>t</a:t>
            </a:r>
            <a:r>
              <a:rPr lang="en-US" sz="1600" dirty="0" err="1" smtClean="0"/>
              <a:t>extmate</a:t>
            </a:r>
            <a:r>
              <a:rPr lang="en-US" sz="1600" dirty="0" smtClean="0"/>
              <a:t> with cake plugin</a:t>
            </a:r>
            <a:endParaRPr lang="en-US" sz="1600" dirty="0"/>
          </a:p>
        </p:txBody>
      </p:sp>
      <p:sp>
        <p:nvSpPr>
          <p:cNvPr id="11" name="Rectangle 10"/>
          <p:cNvSpPr/>
          <p:nvPr/>
        </p:nvSpPr>
        <p:spPr>
          <a:xfrm>
            <a:off x="3343139" y="1973155"/>
            <a:ext cx="4572000" cy="338554"/>
          </a:xfrm>
          <a:prstGeom prst="rect">
            <a:avLst/>
          </a:prstGeom>
        </p:spPr>
        <p:txBody>
          <a:bodyPr>
            <a:spAutoFit/>
          </a:bodyPr>
          <a:lstStyle/>
          <a:p>
            <a:r>
              <a:rPr lang="en-US" sz="1600" dirty="0" smtClean="0"/>
              <a:t>&lt;copy from website&gt;</a:t>
            </a:r>
            <a:endParaRPr lang="en-US" sz="1600" dirty="0"/>
          </a:p>
        </p:txBody>
      </p:sp>
      <p:sp>
        <p:nvSpPr>
          <p:cNvPr id="12" name="Rectangle 11"/>
          <p:cNvSpPr/>
          <p:nvPr/>
        </p:nvSpPr>
        <p:spPr>
          <a:xfrm>
            <a:off x="3488268" y="5388088"/>
            <a:ext cx="4572000" cy="338554"/>
          </a:xfrm>
          <a:prstGeom prst="rect">
            <a:avLst/>
          </a:prstGeom>
        </p:spPr>
        <p:txBody>
          <a:bodyPr>
            <a:spAutoFit/>
          </a:bodyPr>
          <a:lstStyle/>
          <a:p>
            <a:r>
              <a:rPr lang="en-US" sz="1600" dirty="0" smtClean="0"/>
              <a:t>&lt;paste code and evaluate&gt;</a:t>
            </a:r>
            <a:endParaRPr lang="en-US" sz="1600" dirty="0"/>
          </a:p>
        </p:txBody>
      </p:sp>
    </p:spTree>
    <p:extLst>
      <p:ext uri="{BB962C8B-B14F-4D97-AF65-F5344CB8AC3E}">
        <p14:creationId xmlns:p14="http://schemas.microsoft.com/office/powerpoint/2010/main" val="396118913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5311" y="2047068"/>
            <a:ext cx="2108269" cy="3440372"/>
            <a:chOff x="855311" y="2047068"/>
            <a:chExt cx="2108269" cy="3440372"/>
          </a:xfrm>
        </p:grpSpPr>
        <p:sp>
          <p:nvSpPr>
            <p:cNvPr id="6" name="Down Arrow 5"/>
            <p:cNvSpPr/>
            <p:nvPr/>
          </p:nvSpPr>
          <p:spPr>
            <a:xfrm>
              <a:off x="2231816" y="2748209"/>
              <a:ext cx="298096"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6"/>
            <p:cNvSpPr/>
            <p:nvPr/>
          </p:nvSpPr>
          <p:spPr>
            <a:xfrm>
              <a:off x="2243911" y="4049657"/>
              <a:ext cx="298096"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190242" y="2047068"/>
              <a:ext cx="1079818" cy="369332"/>
            </a:xfrm>
            <a:prstGeom prst="rect">
              <a:avLst/>
            </a:prstGeom>
          </p:spPr>
          <p:txBody>
            <a:bodyPr wrap="none">
              <a:spAutoFit/>
            </a:bodyPr>
            <a:lstStyle/>
            <a:p>
              <a:r>
                <a:rPr lang="en-US" dirty="0" smtClean="0"/>
                <a:t>Get Code</a:t>
              </a:r>
              <a:endParaRPr lang="en-US" dirty="0"/>
            </a:p>
          </p:txBody>
        </p:sp>
        <p:sp>
          <p:nvSpPr>
            <p:cNvPr id="9" name="Rectangle 8"/>
            <p:cNvSpPr/>
            <p:nvPr/>
          </p:nvSpPr>
          <p:spPr>
            <a:xfrm>
              <a:off x="855311" y="3539954"/>
              <a:ext cx="2108269" cy="369332"/>
            </a:xfrm>
            <a:prstGeom prst="rect">
              <a:avLst/>
            </a:prstGeom>
          </p:spPr>
          <p:txBody>
            <a:bodyPr wrap="none">
              <a:spAutoFit/>
            </a:bodyPr>
            <a:lstStyle/>
            <a:p>
              <a:r>
                <a:rPr lang="en-US" dirty="0"/>
                <a:t>Create Environment</a:t>
              </a:r>
            </a:p>
          </p:txBody>
        </p:sp>
        <p:sp>
          <p:nvSpPr>
            <p:cNvPr id="10" name="Rectangle 9"/>
            <p:cNvSpPr/>
            <p:nvPr/>
          </p:nvSpPr>
          <p:spPr>
            <a:xfrm>
              <a:off x="1033098" y="5118108"/>
              <a:ext cx="1508909" cy="369332"/>
            </a:xfrm>
            <a:prstGeom prst="rect">
              <a:avLst/>
            </a:prstGeom>
          </p:spPr>
          <p:txBody>
            <a:bodyPr wrap="none">
              <a:spAutoFit/>
            </a:bodyPr>
            <a:lstStyle/>
            <a:p>
              <a:r>
                <a:rPr lang="en-US" dirty="0" smtClean="0"/>
                <a:t>Run / Explore</a:t>
              </a:r>
              <a:endParaRPr lang="en-US" dirty="0"/>
            </a:p>
          </p:txBody>
        </p:sp>
      </p:grpSp>
      <p:sp>
        <p:nvSpPr>
          <p:cNvPr id="11" name="Rectangle 10"/>
          <p:cNvSpPr/>
          <p:nvPr/>
        </p:nvSpPr>
        <p:spPr>
          <a:xfrm>
            <a:off x="3343139" y="1973155"/>
            <a:ext cx="4572000" cy="338554"/>
          </a:xfrm>
          <a:prstGeom prst="rect">
            <a:avLst/>
          </a:prstGeom>
        </p:spPr>
        <p:txBody>
          <a:bodyPr>
            <a:spAutoFit/>
          </a:bodyPr>
          <a:lstStyle/>
          <a:p>
            <a:r>
              <a:rPr lang="en-US" sz="1600" dirty="0" smtClean="0"/>
              <a:t>&lt;copy from website&gt;</a:t>
            </a:r>
            <a:endParaRPr lang="en-US" sz="1600" dirty="0"/>
          </a:p>
        </p:txBody>
      </p:sp>
      <p:sp>
        <p:nvSpPr>
          <p:cNvPr id="12" name="Rectangle 11"/>
          <p:cNvSpPr/>
          <p:nvPr/>
        </p:nvSpPr>
        <p:spPr>
          <a:xfrm>
            <a:off x="3343139" y="3476843"/>
            <a:ext cx="2694468" cy="338554"/>
          </a:xfrm>
          <a:prstGeom prst="rect">
            <a:avLst/>
          </a:prstGeom>
        </p:spPr>
        <p:txBody>
          <a:bodyPr wrap="none">
            <a:spAutoFit/>
          </a:bodyPr>
          <a:lstStyle/>
          <a:p>
            <a:r>
              <a:rPr lang="en-US" sz="1600" dirty="0"/>
              <a:t>$ </a:t>
            </a:r>
            <a:r>
              <a:rPr lang="en-US" sz="1600" dirty="0" err="1" smtClean="0"/>
              <a:t>cljr</a:t>
            </a:r>
            <a:r>
              <a:rPr lang="en-US" sz="1600" dirty="0" smtClean="0"/>
              <a:t> install &lt;dependencies&gt;</a:t>
            </a:r>
            <a:endParaRPr lang="en-US" sz="1600" dirty="0"/>
          </a:p>
        </p:txBody>
      </p:sp>
      <p:sp>
        <p:nvSpPr>
          <p:cNvPr id="13" name="Rectangle 12"/>
          <p:cNvSpPr/>
          <p:nvPr/>
        </p:nvSpPr>
        <p:spPr>
          <a:xfrm>
            <a:off x="3391519" y="4859276"/>
            <a:ext cx="996186" cy="338554"/>
          </a:xfrm>
          <a:prstGeom prst="rect">
            <a:avLst/>
          </a:prstGeom>
        </p:spPr>
        <p:txBody>
          <a:bodyPr wrap="none">
            <a:spAutoFit/>
          </a:bodyPr>
          <a:lstStyle/>
          <a:p>
            <a:r>
              <a:rPr lang="en-US" sz="1600" dirty="0"/>
              <a:t>$ </a:t>
            </a:r>
            <a:r>
              <a:rPr lang="en-US" sz="1600" dirty="0" err="1" smtClean="0"/>
              <a:t>cljr</a:t>
            </a:r>
            <a:r>
              <a:rPr lang="en-US" sz="1600" dirty="0" smtClean="0"/>
              <a:t> </a:t>
            </a:r>
            <a:r>
              <a:rPr lang="en-US" sz="1600" dirty="0" err="1" smtClean="0"/>
              <a:t>repl</a:t>
            </a:r>
            <a:endParaRPr lang="en-US" sz="1600" dirty="0"/>
          </a:p>
        </p:txBody>
      </p:sp>
      <p:sp>
        <p:nvSpPr>
          <p:cNvPr id="14" name="Rectangle 13"/>
          <p:cNvSpPr/>
          <p:nvPr/>
        </p:nvSpPr>
        <p:spPr>
          <a:xfrm>
            <a:off x="3386684" y="5218811"/>
            <a:ext cx="4572000" cy="338554"/>
          </a:xfrm>
          <a:prstGeom prst="rect">
            <a:avLst/>
          </a:prstGeom>
        </p:spPr>
        <p:txBody>
          <a:bodyPr>
            <a:spAutoFit/>
          </a:bodyPr>
          <a:lstStyle/>
          <a:p>
            <a:r>
              <a:rPr lang="en-US" sz="1600" dirty="0" smtClean="0"/>
              <a:t>&lt;paste code to </a:t>
            </a:r>
            <a:r>
              <a:rPr lang="en-US" sz="1600" dirty="0" err="1" smtClean="0"/>
              <a:t>repl</a:t>
            </a:r>
            <a:r>
              <a:rPr lang="en-US" sz="1600" dirty="0" smtClean="0"/>
              <a:t>&gt;</a:t>
            </a:r>
            <a:endParaRPr lang="en-US" sz="1600" dirty="0"/>
          </a:p>
        </p:txBody>
      </p:sp>
      <p:sp>
        <p:nvSpPr>
          <p:cNvPr id="15" name="TextBox 14"/>
          <p:cNvSpPr txBox="1"/>
          <p:nvPr/>
        </p:nvSpPr>
        <p:spPr>
          <a:xfrm>
            <a:off x="6422575" y="3484433"/>
            <a:ext cx="4668760" cy="338554"/>
          </a:xfrm>
          <a:prstGeom prst="rect">
            <a:avLst/>
          </a:prstGeom>
          <a:noFill/>
        </p:spPr>
        <p:txBody>
          <a:bodyPr wrap="square" rtlCol="0">
            <a:spAutoFit/>
          </a:bodyPr>
          <a:lstStyle/>
          <a:p>
            <a:r>
              <a:rPr lang="en-US" sz="1600" dirty="0" smtClean="0"/>
              <a:t>(mainly skip)</a:t>
            </a:r>
            <a:endParaRPr lang="en-US" sz="1600" dirty="0"/>
          </a:p>
        </p:txBody>
      </p:sp>
      <p:sp>
        <p:nvSpPr>
          <p:cNvPr id="16" name="Title 1"/>
          <p:cNvSpPr>
            <a:spLocks noGrp="1"/>
          </p:cNvSpPr>
          <p:nvPr>
            <p:ph type="title"/>
          </p:nvPr>
        </p:nvSpPr>
        <p:spPr/>
        <p:txBody>
          <a:bodyPr/>
          <a:lstStyle/>
          <a:p>
            <a:r>
              <a:rPr lang="en-US" dirty="0" smtClean="0"/>
              <a:t>Exploratory Code B</a:t>
            </a:r>
            <a:endParaRPr lang="en-US" dirty="0"/>
          </a:p>
        </p:txBody>
      </p:sp>
    </p:spTree>
    <p:extLst>
      <p:ext uri="{BB962C8B-B14F-4D97-AF65-F5344CB8AC3E}">
        <p14:creationId xmlns:p14="http://schemas.microsoft.com/office/powerpoint/2010/main" val="215519753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Projects</a:t>
            </a:r>
            <a:endParaRPr lang="en-US" dirty="0"/>
          </a:p>
        </p:txBody>
      </p:sp>
      <p:grpSp>
        <p:nvGrpSpPr>
          <p:cNvPr id="4" name="Group 3"/>
          <p:cNvGrpSpPr/>
          <p:nvPr/>
        </p:nvGrpSpPr>
        <p:grpSpPr>
          <a:xfrm>
            <a:off x="855311" y="2047068"/>
            <a:ext cx="2108269" cy="3440372"/>
            <a:chOff x="855311" y="2047068"/>
            <a:chExt cx="2108269" cy="3440372"/>
          </a:xfrm>
        </p:grpSpPr>
        <p:sp>
          <p:nvSpPr>
            <p:cNvPr id="5" name="Down Arrow 4"/>
            <p:cNvSpPr/>
            <p:nvPr/>
          </p:nvSpPr>
          <p:spPr>
            <a:xfrm>
              <a:off x="2231816" y="2748209"/>
              <a:ext cx="298096"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Down Arrow 5"/>
            <p:cNvSpPr/>
            <p:nvPr/>
          </p:nvSpPr>
          <p:spPr>
            <a:xfrm>
              <a:off x="2243911" y="4049657"/>
              <a:ext cx="298096" cy="73781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190242" y="2047068"/>
              <a:ext cx="1079818" cy="369332"/>
            </a:xfrm>
            <a:prstGeom prst="rect">
              <a:avLst/>
            </a:prstGeom>
          </p:spPr>
          <p:txBody>
            <a:bodyPr wrap="none">
              <a:spAutoFit/>
            </a:bodyPr>
            <a:lstStyle/>
            <a:p>
              <a:r>
                <a:rPr lang="en-US" dirty="0" smtClean="0"/>
                <a:t>Get Code</a:t>
              </a:r>
              <a:endParaRPr lang="en-US" dirty="0"/>
            </a:p>
          </p:txBody>
        </p:sp>
        <p:sp>
          <p:nvSpPr>
            <p:cNvPr id="8" name="Rectangle 7"/>
            <p:cNvSpPr/>
            <p:nvPr/>
          </p:nvSpPr>
          <p:spPr>
            <a:xfrm>
              <a:off x="855311" y="3539954"/>
              <a:ext cx="2108269" cy="369332"/>
            </a:xfrm>
            <a:prstGeom prst="rect">
              <a:avLst/>
            </a:prstGeom>
          </p:spPr>
          <p:txBody>
            <a:bodyPr wrap="none">
              <a:spAutoFit/>
            </a:bodyPr>
            <a:lstStyle/>
            <a:p>
              <a:r>
                <a:rPr lang="en-US" dirty="0"/>
                <a:t>Create Environment</a:t>
              </a:r>
            </a:p>
          </p:txBody>
        </p:sp>
        <p:sp>
          <p:nvSpPr>
            <p:cNvPr id="9" name="Rectangle 8"/>
            <p:cNvSpPr/>
            <p:nvPr/>
          </p:nvSpPr>
          <p:spPr>
            <a:xfrm>
              <a:off x="1033098" y="5118108"/>
              <a:ext cx="1508909" cy="369332"/>
            </a:xfrm>
            <a:prstGeom prst="rect">
              <a:avLst/>
            </a:prstGeom>
          </p:spPr>
          <p:txBody>
            <a:bodyPr wrap="none">
              <a:spAutoFit/>
            </a:bodyPr>
            <a:lstStyle/>
            <a:p>
              <a:r>
                <a:rPr lang="en-US" dirty="0" smtClean="0"/>
                <a:t>Run / Explore</a:t>
              </a:r>
              <a:endParaRPr lang="en-US" dirty="0"/>
            </a:p>
          </p:txBody>
        </p:sp>
      </p:grpSp>
      <p:sp>
        <p:nvSpPr>
          <p:cNvPr id="10" name="TextBox 9"/>
          <p:cNvSpPr txBox="1"/>
          <p:nvPr/>
        </p:nvSpPr>
        <p:spPr>
          <a:xfrm>
            <a:off x="3391508" y="2020067"/>
            <a:ext cx="4668760" cy="584776"/>
          </a:xfrm>
          <a:prstGeom prst="rect">
            <a:avLst/>
          </a:prstGeom>
          <a:noFill/>
        </p:spPr>
        <p:txBody>
          <a:bodyPr wrap="square" rtlCol="0">
            <a:spAutoFit/>
          </a:bodyPr>
          <a:lstStyle/>
          <a:p>
            <a:r>
              <a:rPr lang="en-US" sz="1600" dirty="0" smtClean="0"/>
              <a:t>$ j work </a:t>
            </a:r>
          </a:p>
          <a:p>
            <a:r>
              <a:rPr lang="en-US" sz="1600" dirty="0" smtClean="0"/>
              <a:t>$ </a:t>
            </a:r>
            <a:r>
              <a:rPr lang="en-US" sz="1600" dirty="0" err="1" smtClean="0"/>
              <a:t>lein</a:t>
            </a:r>
            <a:r>
              <a:rPr lang="en-US" sz="1600" dirty="0" smtClean="0"/>
              <a:t> new &lt;?template&gt; &lt;project&gt;</a:t>
            </a:r>
            <a:endParaRPr lang="en-US" sz="1600" dirty="0"/>
          </a:p>
        </p:txBody>
      </p:sp>
      <p:sp>
        <p:nvSpPr>
          <p:cNvPr id="11" name="TextBox 10"/>
          <p:cNvSpPr txBox="1"/>
          <p:nvPr/>
        </p:nvSpPr>
        <p:spPr>
          <a:xfrm>
            <a:off x="3391508" y="3580742"/>
            <a:ext cx="4668760" cy="338554"/>
          </a:xfrm>
          <a:prstGeom prst="rect">
            <a:avLst/>
          </a:prstGeom>
          <a:noFill/>
        </p:spPr>
        <p:txBody>
          <a:bodyPr wrap="square" rtlCol="0">
            <a:spAutoFit/>
          </a:bodyPr>
          <a:lstStyle/>
          <a:p>
            <a:r>
              <a:rPr lang="en-US" sz="1600" dirty="0" smtClean="0"/>
              <a:t>$ cd &lt;project&gt;</a:t>
            </a:r>
            <a:endParaRPr lang="en-US" sz="1600" dirty="0"/>
          </a:p>
        </p:txBody>
      </p:sp>
      <p:sp>
        <p:nvSpPr>
          <p:cNvPr id="12" name="TextBox 11"/>
          <p:cNvSpPr txBox="1"/>
          <p:nvPr/>
        </p:nvSpPr>
        <p:spPr>
          <a:xfrm>
            <a:off x="3391508" y="5166154"/>
            <a:ext cx="4668760" cy="338554"/>
          </a:xfrm>
          <a:prstGeom prst="rect">
            <a:avLst/>
          </a:prstGeom>
          <a:noFill/>
        </p:spPr>
        <p:txBody>
          <a:bodyPr wrap="square" rtlCol="0">
            <a:spAutoFit/>
          </a:bodyPr>
          <a:lstStyle/>
          <a:p>
            <a:r>
              <a:rPr lang="en-US" sz="1600" dirty="0" smtClean="0"/>
              <a:t>$ e .   (runs </a:t>
            </a:r>
            <a:r>
              <a:rPr lang="en-US" sz="1600" dirty="0" err="1" smtClean="0"/>
              <a:t>textmate</a:t>
            </a:r>
            <a:r>
              <a:rPr lang="en-US" sz="1600" dirty="0"/>
              <a:t> with cake plugin)</a:t>
            </a:r>
          </a:p>
        </p:txBody>
      </p:sp>
      <p:sp>
        <p:nvSpPr>
          <p:cNvPr id="13" name="TextBox 12"/>
          <p:cNvSpPr txBox="1"/>
          <p:nvPr/>
        </p:nvSpPr>
        <p:spPr>
          <a:xfrm>
            <a:off x="3391508" y="5550022"/>
            <a:ext cx="4668760" cy="338554"/>
          </a:xfrm>
          <a:prstGeom prst="rect">
            <a:avLst/>
          </a:prstGeom>
          <a:noFill/>
        </p:spPr>
        <p:txBody>
          <a:bodyPr wrap="square" rtlCol="0">
            <a:spAutoFit/>
          </a:bodyPr>
          <a:lstStyle/>
          <a:p>
            <a:r>
              <a:rPr lang="en-US" sz="1600" dirty="0" smtClean="0"/>
              <a:t>(occasionally - $ </a:t>
            </a:r>
            <a:r>
              <a:rPr lang="en-US" sz="1600" dirty="0" err="1" smtClean="0"/>
              <a:t>lein</a:t>
            </a:r>
            <a:r>
              <a:rPr lang="en-US" sz="1600" dirty="0" smtClean="0"/>
              <a:t> run)</a:t>
            </a:r>
            <a:endParaRPr lang="en-US" sz="1600" dirty="0"/>
          </a:p>
        </p:txBody>
      </p:sp>
    </p:spTree>
    <p:extLst>
      <p:ext uri="{BB962C8B-B14F-4D97-AF65-F5344CB8AC3E}">
        <p14:creationId xmlns:p14="http://schemas.microsoft.com/office/powerpoint/2010/main" val="26791105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071" y="2688986"/>
            <a:ext cx="6965245" cy="1202485"/>
          </a:xfrm>
        </p:spPr>
        <p:txBody>
          <a:bodyPr>
            <a:normAutofit fontScale="90000"/>
          </a:bodyPr>
          <a:lstStyle/>
          <a:p>
            <a:r>
              <a:rPr lang="en-US" dirty="0" smtClean="0"/>
              <a:t>Projects take &lt; 5 shell commands to </a:t>
            </a:r>
            <a:r>
              <a:rPr lang="en-US" u="sng" dirty="0" smtClean="0"/>
              <a:t>fully</a:t>
            </a:r>
            <a:r>
              <a:rPr lang="en-US" dirty="0" smtClean="0"/>
              <a:t> deploy</a:t>
            </a:r>
            <a:endParaRPr lang="en-US" dirty="0"/>
          </a:p>
        </p:txBody>
      </p:sp>
    </p:spTree>
    <p:extLst>
      <p:ext uri="{BB962C8B-B14F-4D97-AF65-F5344CB8AC3E}">
        <p14:creationId xmlns:p14="http://schemas.microsoft.com/office/powerpoint/2010/main" val="262122644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5976" y="2559296"/>
            <a:ext cx="6965245" cy="1202485"/>
          </a:xfrm>
        </p:spPr>
        <p:txBody>
          <a:bodyPr/>
          <a:lstStyle/>
          <a:p>
            <a:r>
              <a:rPr lang="en-US" dirty="0" smtClean="0"/>
              <a:t>How it Works</a:t>
            </a:r>
            <a:endParaRPr lang="en-US" dirty="0"/>
          </a:p>
        </p:txBody>
      </p:sp>
    </p:spTree>
    <p:extLst>
      <p:ext uri="{BB962C8B-B14F-4D97-AF65-F5344CB8AC3E}">
        <p14:creationId xmlns:p14="http://schemas.microsoft.com/office/powerpoint/2010/main" val="244143848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460"/>
            <a:ext cx="9144000"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p>
        </p:txBody>
      </p:sp>
      <p:cxnSp>
        <p:nvCxnSpPr>
          <p:cNvPr id="6" name="Straight Connector 5"/>
          <p:cNvCxnSpPr/>
          <p:nvPr/>
        </p:nvCxnSpPr>
        <p:spPr>
          <a:xfrm flipV="1">
            <a:off x="821055" y="1970722"/>
            <a:ext cx="5872477" cy="60476"/>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1196590" y="289736"/>
            <a:ext cx="2044095" cy="1524000"/>
          </a:xfrm>
          <a:prstGeom prst="can">
            <a:avLst/>
          </a:prstGeom>
          <a:solidFill>
            <a:schemeClr val="bg2"/>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1685C"/>
                </a:solidFill>
              </a:rPr>
              <a:t>MAVEN REPOSITORIES</a:t>
            </a:r>
            <a:endParaRPr lang="en-US" dirty="0">
              <a:solidFill>
                <a:srgbClr val="71685C"/>
              </a:solidFill>
            </a:endParaRPr>
          </a:p>
        </p:txBody>
      </p:sp>
      <p:sp>
        <p:nvSpPr>
          <p:cNvPr id="9" name="Can 8"/>
          <p:cNvSpPr/>
          <p:nvPr/>
        </p:nvSpPr>
        <p:spPr>
          <a:xfrm>
            <a:off x="3537018" y="289736"/>
            <a:ext cx="2044095" cy="1524000"/>
          </a:xfrm>
          <a:prstGeom prst="can">
            <a:avLst/>
          </a:prstGeom>
          <a:solidFill>
            <a:schemeClr val="bg2"/>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1685C"/>
                </a:solidFill>
              </a:rPr>
              <a:t>CLOJARS</a:t>
            </a:r>
          </a:p>
          <a:p>
            <a:pPr algn="ctr"/>
            <a:r>
              <a:rPr lang="en-US" dirty="0" smtClean="0">
                <a:solidFill>
                  <a:srgbClr val="71685C"/>
                </a:solidFill>
              </a:rPr>
              <a:t>REPOSITORIES</a:t>
            </a:r>
            <a:endParaRPr lang="en-US" dirty="0">
              <a:solidFill>
                <a:srgbClr val="71685C"/>
              </a:solidFill>
            </a:endParaRPr>
          </a:p>
        </p:txBody>
      </p:sp>
      <p:cxnSp>
        <p:nvCxnSpPr>
          <p:cNvPr id="11" name="Straight Connector 10"/>
          <p:cNvCxnSpPr/>
          <p:nvPr/>
        </p:nvCxnSpPr>
        <p:spPr>
          <a:xfrm flipV="1">
            <a:off x="6693532" y="1970722"/>
            <a:ext cx="0" cy="5040439"/>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13" name="Can 12"/>
          <p:cNvSpPr/>
          <p:nvPr/>
        </p:nvSpPr>
        <p:spPr>
          <a:xfrm>
            <a:off x="6900122" y="5198000"/>
            <a:ext cx="2044095" cy="1524000"/>
          </a:xfrm>
          <a:prstGeom prst="can">
            <a:avLst/>
          </a:prstGeom>
          <a:solidFill>
            <a:schemeClr val="bg2"/>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1685C"/>
                </a:solidFill>
              </a:rPr>
              <a:t>GITHUB</a:t>
            </a:r>
            <a:endParaRPr lang="en-US" dirty="0">
              <a:solidFill>
                <a:srgbClr val="71685C"/>
              </a:solidFill>
            </a:endParaRPr>
          </a:p>
        </p:txBody>
      </p:sp>
      <p:sp>
        <p:nvSpPr>
          <p:cNvPr id="14" name="Rectangle 13"/>
          <p:cNvSpPr/>
          <p:nvPr/>
        </p:nvSpPr>
        <p:spPr>
          <a:xfrm>
            <a:off x="6608100" y="486868"/>
            <a:ext cx="2174694" cy="830997"/>
          </a:xfrm>
          <a:prstGeom prst="rect">
            <a:avLst/>
          </a:prstGeom>
        </p:spPr>
        <p:txBody>
          <a:bodyPr wrap="none">
            <a:spAutoFit/>
          </a:bodyPr>
          <a:lstStyle/>
          <a:p>
            <a:r>
              <a:rPr lang="en-US" sz="4800" dirty="0">
                <a:solidFill>
                  <a:srgbClr val="71685C"/>
                </a:solidFill>
              </a:rPr>
              <a:t>ONLINE</a:t>
            </a:r>
            <a:endParaRPr lang="en-US" sz="4800" dirty="0"/>
          </a:p>
        </p:txBody>
      </p:sp>
      <p:sp>
        <p:nvSpPr>
          <p:cNvPr id="15" name="Can 14"/>
          <p:cNvSpPr/>
          <p:nvPr/>
        </p:nvSpPr>
        <p:spPr>
          <a:xfrm>
            <a:off x="6900122" y="3572400"/>
            <a:ext cx="2044095" cy="1524000"/>
          </a:xfrm>
          <a:prstGeom prst="can">
            <a:avLst/>
          </a:prstGeom>
          <a:solidFill>
            <a:schemeClr val="bg2"/>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1685C"/>
                </a:solidFill>
              </a:rPr>
              <a:t>BITBUCKET</a:t>
            </a:r>
            <a:endParaRPr lang="en-US" dirty="0">
              <a:solidFill>
                <a:srgbClr val="71685C"/>
              </a:solidFill>
            </a:endParaRPr>
          </a:p>
        </p:txBody>
      </p:sp>
      <p:sp>
        <p:nvSpPr>
          <p:cNvPr id="17" name="Can 16"/>
          <p:cNvSpPr/>
          <p:nvPr/>
        </p:nvSpPr>
        <p:spPr>
          <a:xfrm>
            <a:off x="2238768" y="2328741"/>
            <a:ext cx="2334382" cy="1371599"/>
          </a:xfrm>
          <a:prstGeom prst="can">
            <a:avLst/>
          </a:prstGeom>
          <a:solidFill>
            <a:schemeClr val="bg2"/>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1685C"/>
                </a:solidFill>
              </a:rPr>
              <a:t>LOCAL REPOSITORY</a:t>
            </a:r>
            <a:endParaRPr lang="en-US" dirty="0">
              <a:solidFill>
                <a:srgbClr val="71685C"/>
              </a:solidFill>
            </a:endParaRPr>
          </a:p>
          <a:p>
            <a:pPr algn="ctr"/>
            <a:r>
              <a:rPr lang="en-US" dirty="0" smtClean="0">
                <a:solidFill>
                  <a:srgbClr val="71685C"/>
                </a:solidFill>
              </a:rPr>
              <a:t>~/.m2</a:t>
            </a:r>
            <a:endParaRPr lang="en-US" dirty="0">
              <a:solidFill>
                <a:srgbClr val="71685C"/>
              </a:solidFill>
            </a:endParaRPr>
          </a:p>
        </p:txBody>
      </p:sp>
      <p:sp>
        <p:nvSpPr>
          <p:cNvPr id="18" name="Right Arrow 17"/>
          <p:cNvSpPr/>
          <p:nvPr/>
        </p:nvSpPr>
        <p:spPr>
          <a:xfrm rot="3226860">
            <a:off x="2260970" y="1828250"/>
            <a:ext cx="423334" cy="556380"/>
          </a:xfrm>
          <a:prstGeom prst="righ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7060087">
            <a:off x="4082512" y="1828250"/>
            <a:ext cx="423334" cy="556380"/>
          </a:xfrm>
          <a:prstGeom prst="righ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050864" y="3930150"/>
            <a:ext cx="2080381" cy="2685143"/>
          </a:xfrm>
          <a:prstGeom prst="rect">
            <a:avLst/>
          </a:prstGeom>
          <a:solidFill>
            <a:schemeClr val="accent1">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 Single Corner Rectangle 19"/>
          <p:cNvSpPr/>
          <p:nvPr/>
        </p:nvSpPr>
        <p:spPr>
          <a:xfrm>
            <a:off x="1337425" y="4380091"/>
            <a:ext cx="1305124" cy="1536879"/>
          </a:xfrm>
          <a:prstGeom prst="round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shell</a:t>
            </a:r>
          </a:p>
          <a:p>
            <a:pPr algn="ctr"/>
            <a:r>
              <a:rPr lang="en-US" dirty="0" smtClean="0"/>
              <a:t>command</a:t>
            </a:r>
            <a:endParaRPr lang="en-US" dirty="0"/>
          </a:p>
        </p:txBody>
      </p:sp>
      <p:sp>
        <p:nvSpPr>
          <p:cNvPr id="21" name="Bent Arrow 20"/>
          <p:cNvSpPr/>
          <p:nvPr/>
        </p:nvSpPr>
        <p:spPr>
          <a:xfrm rot="16200000" flipH="1">
            <a:off x="1268582" y="3431851"/>
            <a:ext cx="1204734" cy="536979"/>
          </a:xfrm>
          <a:prstGeom prst="bentArrow">
            <a:avLst>
              <a:gd name="adj1" fmla="val 25000"/>
              <a:gd name="adj2" fmla="val 21269"/>
              <a:gd name="adj3" fmla="val 25000"/>
              <a:gd name="adj4" fmla="val 228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1786155" y="6027003"/>
            <a:ext cx="673960" cy="461665"/>
          </a:xfrm>
          <a:prstGeom prst="rect">
            <a:avLst/>
          </a:prstGeom>
        </p:spPr>
        <p:txBody>
          <a:bodyPr wrap="square">
            <a:spAutoFit/>
          </a:bodyPr>
          <a:lstStyle/>
          <a:p>
            <a:r>
              <a:rPr lang="en-US" sz="2400" dirty="0" err="1" smtClean="0">
                <a:solidFill>
                  <a:srgbClr val="71685C"/>
                </a:solidFill>
              </a:rPr>
              <a:t>cljr</a:t>
            </a:r>
            <a:endParaRPr lang="en-US" sz="2400" dirty="0" smtClean="0">
              <a:solidFill>
                <a:srgbClr val="71685C"/>
              </a:solidFill>
            </a:endParaRPr>
          </a:p>
        </p:txBody>
      </p:sp>
      <p:sp>
        <p:nvSpPr>
          <p:cNvPr id="27" name="Rectangle 26"/>
          <p:cNvSpPr/>
          <p:nvPr/>
        </p:nvSpPr>
        <p:spPr>
          <a:xfrm>
            <a:off x="3537019" y="3968087"/>
            <a:ext cx="2932512" cy="2685143"/>
          </a:xfrm>
          <a:prstGeom prst="rect">
            <a:avLst/>
          </a:prstGeom>
          <a:solidFill>
            <a:schemeClr val="accent4">
              <a:lumMod val="20000"/>
              <a:lumOff val="8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324369" y="6027003"/>
            <a:ext cx="1479652" cy="830997"/>
          </a:xfrm>
          <a:prstGeom prst="rect">
            <a:avLst/>
          </a:prstGeom>
        </p:spPr>
        <p:txBody>
          <a:bodyPr wrap="square">
            <a:spAutoFit/>
          </a:bodyPr>
          <a:lstStyle/>
          <a:p>
            <a:r>
              <a:rPr lang="en-US" sz="2400" dirty="0" err="1">
                <a:solidFill>
                  <a:srgbClr val="71685C"/>
                </a:solidFill>
              </a:rPr>
              <a:t>lein</a:t>
            </a:r>
            <a:r>
              <a:rPr lang="en-US" sz="2400" dirty="0">
                <a:solidFill>
                  <a:srgbClr val="71685C"/>
                </a:solidFill>
              </a:rPr>
              <a:t>/cake</a:t>
            </a:r>
          </a:p>
          <a:p>
            <a:endParaRPr lang="en-US" sz="2400" dirty="0" smtClean="0">
              <a:solidFill>
                <a:srgbClr val="71685C"/>
              </a:solidFill>
            </a:endParaRPr>
          </a:p>
        </p:txBody>
      </p:sp>
      <p:sp>
        <p:nvSpPr>
          <p:cNvPr id="29" name="Round Single Corner Rectangle 28"/>
          <p:cNvSpPr/>
          <p:nvPr/>
        </p:nvSpPr>
        <p:spPr>
          <a:xfrm>
            <a:off x="4324369" y="4380091"/>
            <a:ext cx="1305124" cy="1536879"/>
          </a:xfrm>
          <a:prstGeom prst="round1Rect">
            <a:avLst/>
          </a:prstGeom>
          <a:solidFill>
            <a:schemeClr val="accent4"/>
          </a:solidFill>
          <a:ln>
            <a:solidFill>
              <a:srgbClr val="64A73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a:t>
            </a:r>
            <a:r>
              <a:rPr lang="en-US" dirty="0" err="1" smtClean="0"/>
              <a:t>roject.clj</a:t>
            </a:r>
            <a:endParaRPr lang="en-US" dirty="0"/>
          </a:p>
        </p:txBody>
      </p:sp>
      <p:sp>
        <p:nvSpPr>
          <p:cNvPr id="30" name="Bent Arrow 29"/>
          <p:cNvSpPr/>
          <p:nvPr/>
        </p:nvSpPr>
        <p:spPr>
          <a:xfrm rot="5400000">
            <a:off x="4311843" y="3456041"/>
            <a:ext cx="1204734" cy="536979"/>
          </a:xfrm>
          <a:prstGeom prst="bentArrow">
            <a:avLst>
              <a:gd name="adj1" fmla="val 25000"/>
              <a:gd name="adj2" fmla="val 21269"/>
              <a:gd name="adj3" fmla="val 25000"/>
              <a:gd name="adj4" fmla="val 22855"/>
            </a:avLst>
          </a:prstGeom>
          <a:solidFill>
            <a:srgbClr val="64A73B"/>
          </a:solidFill>
          <a:ln>
            <a:solidFill>
              <a:srgbClr val="64A73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a:off x="7508935" y="3087529"/>
            <a:ext cx="813895" cy="461665"/>
          </a:xfrm>
          <a:prstGeom prst="rect">
            <a:avLst/>
          </a:prstGeom>
        </p:spPr>
        <p:txBody>
          <a:bodyPr wrap="none">
            <a:spAutoFit/>
          </a:bodyPr>
          <a:lstStyle/>
          <a:p>
            <a:r>
              <a:rPr lang="en-US" sz="2400" dirty="0">
                <a:solidFill>
                  <a:srgbClr val="71685C"/>
                </a:solidFill>
              </a:rPr>
              <a:t>c</a:t>
            </a:r>
            <a:r>
              <a:rPr lang="en-US" sz="2400" dirty="0" smtClean="0">
                <a:solidFill>
                  <a:srgbClr val="71685C"/>
                </a:solidFill>
              </a:rPr>
              <a:t>ode</a:t>
            </a:r>
            <a:endParaRPr lang="en-US" sz="2400" dirty="0"/>
          </a:p>
        </p:txBody>
      </p:sp>
      <p:sp>
        <p:nvSpPr>
          <p:cNvPr id="32" name="Rectangle 31"/>
          <p:cNvSpPr/>
          <p:nvPr/>
        </p:nvSpPr>
        <p:spPr>
          <a:xfrm>
            <a:off x="317079" y="820600"/>
            <a:ext cx="634158" cy="461665"/>
          </a:xfrm>
          <a:prstGeom prst="rect">
            <a:avLst/>
          </a:prstGeom>
        </p:spPr>
        <p:txBody>
          <a:bodyPr wrap="none">
            <a:spAutoFit/>
          </a:bodyPr>
          <a:lstStyle/>
          <a:p>
            <a:r>
              <a:rPr lang="en-US" sz="2400" dirty="0" smtClean="0">
                <a:solidFill>
                  <a:srgbClr val="71685C"/>
                </a:solidFill>
              </a:rPr>
              <a:t>libs</a:t>
            </a:r>
            <a:endParaRPr lang="en-US" sz="2400" dirty="0"/>
          </a:p>
        </p:txBody>
      </p:sp>
      <p:sp>
        <p:nvSpPr>
          <p:cNvPr id="33" name="U-Turn Arrow 32"/>
          <p:cNvSpPr/>
          <p:nvPr/>
        </p:nvSpPr>
        <p:spPr>
          <a:xfrm flipH="1">
            <a:off x="5128700" y="69534"/>
            <a:ext cx="675320" cy="4213797"/>
          </a:xfrm>
          <a:prstGeom prst="uturnArrow">
            <a:avLst>
              <a:gd name="adj1" fmla="val 17836"/>
              <a:gd name="adj2" fmla="val 25000"/>
              <a:gd name="adj3" fmla="val 27413"/>
              <a:gd name="adj4" fmla="val 43216"/>
              <a:gd name="adj5" fmla="val 11667"/>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Left-Right Arrow 33"/>
          <p:cNvSpPr/>
          <p:nvPr/>
        </p:nvSpPr>
        <p:spPr>
          <a:xfrm>
            <a:off x="6330833" y="4283331"/>
            <a:ext cx="725397" cy="469297"/>
          </a:xfrm>
          <a:prstGeom prst="leftRigh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Left-Right Arrow 34"/>
          <p:cNvSpPr/>
          <p:nvPr/>
        </p:nvSpPr>
        <p:spPr>
          <a:xfrm>
            <a:off x="6330833" y="5823797"/>
            <a:ext cx="725397" cy="469297"/>
          </a:xfrm>
          <a:prstGeom prst="leftRigh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955482" y="1861921"/>
            <a:ext cx="762749" cy="338554"/>
          </a:xfrm>
          <a:prstGeom prst="rect">
            <a:avLst/>
          </a:prstGeom>
          <a:solidFill>
            <a:srgbClr val="FFFFFF"/>
          </a:solidFill>
          <a:ln>
            <a:solidFill>
              <a:srgbClr val="595959"/>
            </a:solidFill>
          </a:ln>
        </p:spPr>
        <p:txBody>
          <a:bodyPr wrap="none">
            <a:spAutoFit/>
          </a:bodyPr>
          <a:lstStyle/>
          <a:p>
            <a:r>
              <a:rPr lang="en-US" sz="1600" dirty="0" smtClean="0">
                <a:solidFill>
                  <a:srgbClr val="71685C"/>
                </a:solidFill>
              </a:rPr>
              <a:t>maven</a:t>
            </a:r>
            <a:endParaRPr lang="en-US" sz="1600" dirty="0"/>
          </a:p>
        </p:txBody>
      </p:sp>
      <p:sp>
        <p:nvSpPr>
          <p:cNvPr id="40" name="Rectangle 39"/>
          <p:cNvSpPr/>
          <p:nvPr/>
        </p:nvSpPr>
        <p:spPr>
          <a:xfrm>
            <a:off x="6440450" y="3087529"/>
            <a:ext cx="459672" cy="369332"/>
          </a:xfrm>
          <a:prstGeom prst="rect">
            <a:avLst/>
          </a:prstGeom>
          <a:solidFill>
            <a:schemeClr val="bg1"/>
          </a:solidFill>
          <a:ln>
            <a:solidFill>
              <a:schemeClr val="tx1">
                <a:lumMod val="65000"/>
                <a:lumOff val="35000"/>
              </a:schemeClr>
            </a:solidFill>
          </a:ln>
        </p:spPr>
        <p:txBody>
          <a:bodyPr wrap="square">
            <a:spAutoFit/>
          </a:bodyPr>
          <a:lstStyle/>
          <a:p>
            <a:r>
              <a:rPr lang="en-US" dirty="0" err="1" smtClean="0">
                <a:solidFill>
                  <a:srgbClr val="71685C"/>
                </a:solidFill>
              </a:rPr>
              <a:t>git</a:t>
            </a:r>
            <a:endParaRPr lang="en-US" dirty="0"/>
          </a:p>
        </p:txBody>
      </p:sp>
      <p:sp>
        <p:nvSpPr>
          <p:cNvPr id="36" name="Rectangle 35"/>
          <p:cNvSpPr/>
          <p:nvPr/>
        </p:nvSpPr>
        <p:spPr>
          <a:xfrm>
            <a:off x="1337425" y="3700340"/>
            <a:ext cx="762749" cy="338554"/>
          </a:xfrm>
          <a:prstGeom prst="rect">
            <a:avLst/>
          </a:prstGeom>
          <a:solidFill>
            <a:srgbClr val="FFFFFF"/>
          </a:solidFill>
          <a:ln>
            <a:solidFill>
              <a:srgbClr val="595959"/>
            </a:solidFill>
          </a:ln>
        </p:spPr>
        <p:txBody>
          <a:bodyPr wrap="none">
            <a:spAutoFit/>
          </a:bodyPr>
          <a:lstStyle/>
          <a:p>
            <a:r>
              <a:rPr lang="en-US" sz="1600" dirty="0" smtClean="0">
                <a:solidFill>
                  <a:srgbClr val="71685C"/>
                </a:solidFill>
              </a:rPr>
              <a:t>maven</a:t>
            </a:r>
            <a:endParaRPr lang="en-US" sz="1600" dirty="0"/>
          </a:p>
        </p:txBody>
      </p:sp>
      <p:sp>
        <p:nvSpPr>
          <p:cNvPr id="37" name="Rectangle 36"/>
          <p:cNvSpPr/>
          <p:nvPr/>
        </p:nvSpPr>
        <p:spPr>
          <a:xfrm>
            <a:off x="4645720" y="3798810"/>
            <a:ext cx="762749" cy="338554"/>
          </a:xfrm>
          <a:prstGeom prst="rect">
            <a:avLst/>
          </a:prstGeom>
          <a:solidFill>
            <a:srgbClr val="FFFFFF"/>
          </a:solidFill>
          <a:ln>
            <a:solidFill>
              <a:srgbClr val="595959"/>
            </a:solidFill>
          </a:ln>
        </p:spPr>
        <p:txBody>
          <a:bodyPr wrap="none">
            <a:spAutoFit/>
          </a:bodyPr>
          <a:lstStyle/>
          <a:p>
            <a:r>
              <a:rPr lang="en-US" sz="1600" dirty="0" smtClean="0">
                <a:solidFill>
                  <a:srgbClr val="71685C"/>
                </a:solidFill>
              </a:rPr>
              <a:t>maven</a:t>
            </a:r>
            <a:endParaRPr lang="en-US" sz="1600" dirty="0"/>
          </a:p>
        </p:txBody>
      </p:sp>
      <p:sp>
        <p:nvSpPr>
          <p:cNvPr id="38" name="Rectangle 37"/>
          <p:cNvSpPr/>
          <p:nvPr/>
        </p:nvSpPr>
        <p:spPr>
          <a:xfrm>
            <a:off x="5182700" y="2328741"/>
            <a:ext cx="1117113" cy="338554"/>
          </a:xfrm>
          <a:prstGeom prst="rect">
            <a:avLst/>
          </a:prstGeom>
          <a:solidFill>
            <a:srgbClr val="FFFFFF"/>
          </a:solidFill>
          <a:ln>
            <a:solidFill>
              <a:srgbClr val="595959"/>
            </a:solidFill>
          </a:ln>
        </p:spPr>
        <p:txBody>
          <a:bodyPr wrap="none">
            <a:spAutoFit/>
          </a:bodyPr>
          <a:lstStyle/>
          <a:p>
            <a:r>
              <a:rPr lang="en-US" sz="1600" dirty="0" err="1">
                <a:solidFill>
                  <a:srgbClr val="71685C"/>
                </a:solidFill>
              </a:rPr>
              <a:t>l</a:t>
            </a:r>
            <a:r>
              <a:rPr lang="en-US" sz="1600" dirty="0" err="1" smtClean="0">
                <a:solidFill>
                  <a:srgbClr val="71685C"/>
                </a:solidFill>
              </a:rPr>
              <a:t>ein</a:t>
            </a:r>
            <a:r>
              <a:rPr lang="en-US" sz="1600" dirty="0" smtClean="0">
                <a:solidFill>
                  <a:srgbClr val="71685C"/>
                </a:solidFill>
              </a:rPr>
              <a:t> </a:t>
            </a:r>
            <a:r>
              <a:rPr lang="en-US" sz="1600" dirty="0" err="1" smtClean="0">
                <a:solidFill>
                  <a:srgbClr val="71685C"/>
                </a:solidFill>
              </a:rPr>
              <a:t>clojars</a:t>
            </a:r>
            <a:endParaRPr lang="en-US" sz="1600" dirty="0"/>
          </a:p>
        </p:txBody>
      </p:sp>
    </p:spTree>
    <p:extLst>
      <p:ext uri="{BB962C8B-B14F-4D97-AF65-F5344CB8AC3E}">
        <p14:creationId xmlns:p14="http://schemas.microsoft.com/office/powerpoint/2010/main" val="168002833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5976" y="2559296"/>
            <a:ext cx="6965245" cy="1202485"/>
          </a:xfrm>
        </p:spPr>
        <p:txBody>
          <a:bodyPr/>
          <a:lstStyle/>
          <a:p>
            <a:r>
              <a:rPr lang="en-US" dirty="0" smtClean="0"/>
              <a:t>DEMO TIME!</a:t>
            </a:r>
            <a:endParaRPr lang="en-US" dirty="0"/>
          </a:p>
        </p:txBody>
      </p:sp>
    </p:spTree>
    <p:extLst>
      <p:ext uri="{BB962C8B-B14F-4D97-AF65-F5344CB8AC3E}">
        <p14:creationId xmlns:p14="http://schemas.microsoft.com/office/powerpoint/2010/main" val="265959213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demos</a:t>
            </a:r>
            <a:endParaRPr lang="en-US" dirty="0"/>
          </a:p>
        </p:txBody>
      </p:sp>
      <p:sp>
        <p:nvSpPr>
          <p:cNvPr id="3" name="Content Placeholder 2"/>
          <p:cNvSpPr>
            <a:spLocks noGrp="1"/>
          </p:cNvSpPr>
          <p:nvPr>
            <p:ph idx="1"/>
          </p:nvPr>
        </p:nvSpPr>
        <p:spPr>
          <a:xfrm>
            <a:off x="1463040" y="1560286"/>
            <a:ext cx="6196405" cy="4162783"/>
          </a:xfrm>
        </p:spPr>
        <p:txBody>
          <a:bodyPr/>
          <a:lstStyle/>
          <a:p>
            <a:pPr marL="0" indent="0">
              <a:buNone/>
            </a:pPr>
            <a:endParaRPr lang="en-US" dirty="0" smtClean="0"/>
          </a:p>
          <a:p>
            <a:r>
              <a:rPr lang="en-US" dirty="0"/>
              <a:t> </a:t>
            </a:r>
            <a:r>
              <a:rPr lang="en-US" dirty="0" err="1" smtClean="0"/>
              <a:t>cljr</a:t>
            </a:r>
            <a:r>
              <a:rPr lang="en-US" dirty="0" smtClean="0"/>
              <a:t> - Simple </a:t>
            </a:r>
            <a:r>
              <a:rPr lang="en-US" dirty="0" smtClean="0"/>
              <a:t>webserver/database stack</a:t>
            </a:r>
          </a:p>
          <a:p>
            <a:pPr lvl="1"/>
            <a:r>
              <a:rPr lang="en-US" dirty="0"/>
              <a:t> </a:t>
            </a:r>
            <a:r>
              <a:rPr lang="en-US" dirty="0" smtClean="0"/>
              <a:t>ring (webserver)</a:t>
            </a:r>
          </a:p>
          <a:p>
            <a:pPr lvl="1"/>
            <a:r>
              <a:rPr lang="en-US" dirty="0"/>
              <a:t> </a:t>
            </a:r>
            <a:r>
              <a:rPr lang="en-US" dirty="0" err="1" smtClean="0"/>
              <a:t>compojure</a:t>
            </a:r>
            <a:r>
              <a:rPr lang="en-US" dirty="0" smtClean="0"/>
              <a:t> (routing)</a:t>
            </a:r>
          </a:p>
          <a:p>
            <a:pPr lvl="1"/>
            <a:r>
              <a:rPr lang="en-US" dirty="0" smtClean="0"/>
              <a:t> korma (</a:t>
            </a:r>
            <a:r>
              <a:rPr lang="en-US" dirty="0" err="1" smtClean="0"/>
              <a:t>db</a:t>
            </a:r>
            <a:r>
              <a:rPr lang="en-US" dirty="0" smtClean="0"/>
              <a:t>)</a:t>
            </a:r>
          </a:p>
          <a:p>
            <a:pPr lvl="1"/>
            <a:endParaRPr lang="en-US" dirty="0"/>
          </a:p>
          <a:p>
            <a:r>
              <a:rPr lang="en-US" dirty="0" smtClean="0"/>
              <a:t> cake - exploring </a:t>
            </a:r>
            <a:r>
              <a:rPr lang="en-US" dirty="0" err="1" smtClean="0"/>
              <a:t>datomic</a:t>
            </a:r>
            <a:endParaRPr lang="en-US" dirty="0" smtClean="0"/>
          </a:p>
          <a:p>
            <a:endParaRPr lang="en-US" dirty="0" smtClean="0"/>
          </a:p>
          <a:p>
            <a:r>
              <a:rPr lang="en-US" dirty="0"/>
              <a:t> </a:t>
            </a:r>
            <a:r>
              <a:rPr lang="en-US" dirty="0" err="1" smtClean="0"/>
              <a:t>lein</a:t>
            </a:r>
            <a:r>
              <a:rPr lang="en-US" dirty="0" smtClean="0"/>
              <a:t> </a:t>
            </a:r>
            <a:r>
              <a:rPr lang="en-US" dirty="0" smtClean="0"/>
              <a:t>– </a:t>
            </a:r>
            <a:r>
              <a:rPr lang="en-US" dirty="0" err="1" smtClean="0"/>
              <a:t>clojurescript</a:t>
            </a:r>
            <a:r>
              <a:rPr lang="en-US" dirty="0" smtClean="0"/>
              <a:t> development</a:t>
            </a:r>
            <a:endParaRPr lang="en-US" dirty="0" smtClean="0"/>
          </a:p>
        </p:txBody>
      </p:sp>
    </p:spTree>
    <p:extLst>
      <p:ext uri="{BB962C8B-B14F-4D97-AF65-F5344CB8AC3E}">
        <p14:creationId xmlns:p14="http://schemas.microsoft.com/office/powerpoint/2010/main" val="5552612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Killer </a:t>
            </a:r>
            <a:r>
              <a:rPr lang="en-US" dirty="0" smtClean="0"/>
              <a:t>Applications</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Clojure</a:t>
            </a:r>
            <a:r>
              <a:rPr lang="en-US" dirty="0" smtClean="0"/>
              <a:t> – LISP, JVM + Concurrency</a:t>
            </a:r>
          </a:p>
          <a:p>
            <a:endParaRPr lang="en-US" dirty="0" smtClean="0"/>
          </a:p>
          <a:p>
            <a:r>
              <a:rPr lang="en-US" dirty="0"/>
              <a:t> </a:t>
            </a:r>
            <a:r>
              <a:rPr lang="en-US" dirty="0" err="1" smtClean="0"/>
              <a:t>Clojurescript</a:t>
            </a:r>
            <a:r>
              <a:rPr lang="en-US" dirty="0" smtClean="0"/>
              <a:t> – Maintainable Browser Code</a:t>
            </a:r>
          </a:p>
          <a:p>
            <a:endParaRPr lang="en-US" dirty="0" smtClean="0"/>
          </a:p>
          <a:p>
            <a:r>
              <a:rPr lang="en-US" dirty="0"/>
              <a:t> </a:t>
            </a:r>
            <a:r>
              <a:rPr lang="en-US" dirty="0" err="1" smtClean="0"/>
              <a:t>Datomic</a:t>
            </a:r>
            <a:r>
              <a:rPr lang="en-US" dirty="0" smtClean="0"/>
              <a:t> – </a:t>
            </a:r>
            <a:r>
              <a:rPr lang="en-US" dirty="0" err="1" smtClean="0"/>
              <a:t>Git</a:t>
            </a:r>
            <a:r>
              <a:rPr lang="en-US" dirty="0" smtClean="0"/>
              <a:t> + DB + </a:t>
            </a:r>
            <a:r>
              <a:rPr lang="en-US" dirty="0" smtClean="0"/>
              <a:t>Awesomeness</a:t>
            </a:r>
            <a:endParaRPr lang="en-US" dirty="0" smtClean="0"/>
          </a:p>
          <a:p>
            <a:endParaRPr lang="en-US" dirty="0"/>
          </a:p>
          <a:p>
            <a:r>
              <a:rPr lang="en-US" dirty="0"/>
              <a:t> </a:t>
            </a:r>
            <a:r>
              <a:rPr lang="en-US" dirty="0" smtClean="0"/>
              <a:t>Light Table (Potentially) – The New </a:t>
            </a:r>
            <a:r>
              <a:rPr lang="en-US" dirty="0" err="1" smtClean="0"/>
              <a:t>Emacs</a:t>
            </a:r>
            <a:endParaRPr lang="en-US" dirty="0"/>
          </a:p>
        </p:txBody>
      </p:sp>
    </p:spTree>
    <p:extLst>
      <p:ext uri="{BB962C8B-B14F-4D97-AF65-F5344CB8AC3E}">
        <p14:creationId xmlns:p14="http://schemas.microsoft.com/office/powerpoint/2010/main" val="124584057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793554"/>
            <a:ext cx="6965245" cy="1202485"/>
          </a:xfrm>
        </p:spPr>
        <p:txBody>
          <a:bodyPr/>
          <a:lstStyle/>
          <a:p>
            <a:r>
              <a:rPr lang="en-US" dirty="0" smtClean="0"/>
              <a:t>Talk Outline</a:t>
            </a:r>
            <a:endParaRPr lang="en-US" dirty="0"/>
          </a:p>
        </p:txBody>
      </p:sp>
      <p:sp>
        <p:nvSpPr>
          <p:cNvPr id="3" name="Content Placeholder 2"/>
          <p:cNvSpPr>
            <a:spLocks noGrp="1"/>
          </p:cNvSpPr>
          <p:nvPr>
            <p:ph idx="1"/>
          </p:nvPr>
        </p:nvSpPr>
        <p:spPr>
          <a:xfrm>
            <a:off x="1463040" y="2119257"/>
            <a:ext cx="3423884" cy="3603812"/>
          </a:xfrm>
        </p:spPr>
        <p:txBody>
          <a:bodyPr>
            <a:normAutofit/>
          </a:bodyPr>
          <a:lstStyle/>
          <a:p>
            <a:r>
              <a:rPr lang="en-US" dirty="0" smtClean="0"/>
              <a:t> Mindsets</a:t>
            </a:r>
            <a:endParaRPr lang="en-US" dirty="0"/>
          </a:p>
          <a:p>
            <a:pPr lvl="1"/>
            <a:endParaRPr lang="en-US" dirty="0" smtClean="0"/>
          </a:p>
          <a:p>
            <a:pPr lvl="1"/>
            <a:endParaRPr lang="en-US" dirty="0" smtClean="0"/>
          </a:p>
          <a:p>
            <a:r>
              <a:rPr lang="en-US" dirty="0" smtClean="0"/>
              <a:t> Tools for Learning</a:t>
            </a:r>
          </a:p>
          <a:p>
            <a:endParaRPr lang="en-US" dirty="0"/>
          </a:p>
          <a:p>
            <a:endParaRPr lang="en-US" dirty="0" smtClean="0"/>
          </a:p>
          <a:p>
            <a:r>
              <a:rPr lang="en-US" dirty="0"/>
              <a:t> </a:t>
            </a:r>
            <a:r>
              <a:rPr lang="en-US" dirty="0"/>
              <a:t>Free Resources</a:t>
            </a:r>
          </a:p>
          <a:p>
            <a:endParaRPr lang="en-US" dirty="0" smtClean="0"/>
          </a:p>
          <a:p>
            <a:pPr lvl="1"/>
            <a:endParaRPr lang="en-US" dirty="0"/>
          </a:p>
          <a:p>
            <a:pPr lvl="1"/>
            <a:endParaRPr lang="en-US" dirty="0"/>
          </a:p>
        </p:txBody>
      </p:sp>
      <p:sp>
        <p:nvSpPr>
          <p:cNvPr id="4" name="Rectangle 3"/>
          <p:cNvSpPr/>
          <p:nvPr/>
        </p:nvSpPr>
        <p:spPr>
          <a:xfrm>
            <a:off x="1282095" y="3205403"/>
            <a:ext cx="6507239" cy="83440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6977223" y="2119257"/>
            <a:ext cx="679063" cy="594180"/>
          </a:xfrm>
          <a:prstGeom prst="rect">
            <a:avLst/>
          </a:prstGeom>
        </p:spPr>
      </p:pic>
      <p:pic>
        <p:nvPicPr>
          <p:cNvPr id="7" name="Picture 6"/>
          <p:cNvPicPr>
            <a:picLocks noChangeAspect="1"/>
          </p:cNvPicPr>
          <p:nvPr/>
        </p:nvPicPr>
        <p:blipFill>
          <a:blip r:embed="rId2"/>
          <a:stretch>
            <a:fillRect/>
          </a:stretch>
        </p:blipFill>
        <p:spPr>
          <a:xfrm>
            <a:off x="6977223" y="3342555"/>
            <a:ext cx="679063" cy="594180"/>
          </a:xfrm>
          <a:prstGeom prst="rect">
            <a:avLst/>
          </a:prstGeom>
        </p:spPr>
      </p:pic>
    </p:spTree>
    <p:extLst>
      <p:ext uri="{BB962C8B-B14F-4D97-AF65-F5344CB8AC3E}">
        <p14:creationId xmlns:p14="http://schemas.microsoft.com/office/powerpoint/2010/main" val="37176979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793554"/>
            <a:ext cx="6965245" cy="1202485"/>
          </a:xfrm>
        </p:spPr>
        <p:txBody>
          <a:bodyPr/>
          <a:lstStyle/>
          <a:p>
            <a:r>
              <a:rPr lang="en-US" dirty="0" smtClean="0"/>
              <a:t>Talk Outline</a:t>
            </a:r>
            <a:endParaRPr lang="en-US" dirty="0"/>
          </a:p>
        </p:txBody>
      </p:sp>
      <p:sp>
        <p:nvSpPr>
          <p:cNvPr id="3" name="Content Placeholder 2"/>
          <p:cNvSpPr>
            <a:spLocks noGrp="1"/>
          </p:cNvSpPr>
          <p:nvPr>
            <p:ph idx="1"/>
          </p:nvPr>
        </p:nvSpPr>
        <p:spPr>
          <a:xfrm>
            <a:off x="1463040" y="2119257"/>
            <a:ext cx="3423884" cy="3603812"/>
          </a:xfrm>
        </p:spPr>
        <p:txBody>
          <a:bodyPr>
            <a:normAutofit/>
          </a:bodyPr>
          <a:lstStyle/>
          <a:p>
            <a:r>
              <a:rPr lang="en-US" dirty="0" smtClean="0"/>
              <a:t> Mindsets</a:t>
            </a:r>
            <a:endParaRPr lang="en-US" dirty="0"/>
          </a:p>
          <a:p>
            <a:pPr lvl="1"/>
            <a:endParaRPr lang="en-US" dirty="0" smtClean="0"/>
          </a:p>
          <a:p>
            <a:pPr lvl="1"/>
            <a:endParaRPr lang="en-US" dirty="0" smtClean="0"/>
          </a:p>
          <a:p>
            <a:r>
              <a:rPr lang="en-US" dirty="0" smtClean="0"/>
              <a:t> Tools for Learning</a:t>
            </a:r>
          </a:p>
          <a:p>
            <a:endParaRPr lang="en-US" dirty="0"/>
          </a:p>
          <a:p>
            <a:endParaRPr lang="en-US" dirty="0" smtClean="0"/>
          </a:p>
          <a:p>
            <a:r>
              <a:rPr lang="en-US" dirty="0"/>
              <a:t> </a:t>
            </a:r>
            <a:r>
              <a:rPr lang="en-US" dirty="0"/>
              <a:t>Free Resources</a:t>
            </a:r>
          </a:p>
          <a:p>
            <a:endParaRPr lang="en-US" dirty="0" smtClean="0"/>
          </a:p>
          <a:p>
            <a:pPr lvl="1"/>
            <a:endParaRPr lang="en-US" dirty="0"/>
          </a:p>
          <a:p>
            <a:pPr lvl="1"/>
            <a:endParaRPr lang="en-US" dirty="0"/>
          </a:p>
        </p:txBody>
      </p:sp>
      <p:sp>
        <p:nvSpPr>
          <p:cNvPr id="4" name="Rectangle 3"/>
          <p:cNvSpPr/>
          <p:nvPr/>
        </p:nvSpPr>
        <p:spPr>
          <a:xfrm>
            <a:off x="1282095" y="4535879"/>
            <a:ext cx="6507239" cy="83440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6977223" y="2119257"/>
            <a:ext cx="679063" cy="594180"/>
          </a:xfrm>
          <a:prstGeom prst="rect">
            <a:avLst/>
          </a:prstGeom>
        </p:spPr>
      </p:pic>
      <p:pic>
        <p:nvPicPr>
          <p:cNvPr id="7" name="Picture 6"/>
          <p:cNvPicPr>
            <a:picLocks noChangeAspect="1"/>
          </p:cNvPicPr>
          <p:nvPr/>
        </p:nvPicPr>
        <p:blipFill>
          <a:blip r:embed="rId2"/>
          <a:stretch>
            <a:fillRect/>
          </a:stretch>
        </p:blipFill>
        <p:spPr>
          <a:xfrm>
            <a:off x="6977223" y="3342555"/>
            <a:ext cx="679063" cy="594180"/>
          </a:xfrm>
          <a:prstGeom prst="rect">
            <a:avLst/>
          </a:prstGeom>
        </p:spPr>
      </p:pic>
    </p:spTree>
    <p:extLst>
      <p:ext uri="{BB962C8B-B14F-4D97-AF65-F5344CB8AC3E}">
        <p14:creationId xmlns:p14="http://schemas.microsoft.com/office/powerpoint/2010/main" val="354915124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a:t>
            </a:r>
            <a:endParaRPr lang="en-US" dirty="0"/>
          </a:p>
        </p:txBody>
      </p:sp>
      <p:sp>
        <p:nvSpPr>
          <p:cNvPr id="3" name="Content Placeholder 2"/>
          <p:cNvSpPr>
            <a:spLocks noGrp="1"/>
          </p:cNvSpPr>
          <p:nvPr>
            <p:ph idx="1"/>
          </p:nvPr>
        </p:nvSpPr>
        <p:spPr/>
        <p:txBody>
          <a:bodyPr/>
          <a:lstStyle/>
          <a:p>
            <a:r>
              <a:rPr lang="x-none" dirty="0"/>
              <a:t> </a:t>
            </a:r>
            <a:r>
              <a:rPr lang="x-none" dirty="0" smtClean="0"/>
              <a:t>Planet Clojure</a:t>
            </a:r>
          </a:p>
          <a:p>
            <a:pPr marL="365760" lvl="1" indent="0">
              <a:buNone/>
            </a:pPr>
            <a:r>
              <a:rPr lang="pl-PL" dirty="0">
                <a:hlinkClick r:id="rId2"/>
              </a:rPr>
              <a:t>http://planet.clojure.in</a:t>
            </a:r>
            <a:r>
              <a:rPr lang="pl-PL" dirty="0" smtClean="0">
                <a:hlinkClick r:id="rId2"/>
              </a:rPr>
              <a:t>/</a:t>
            </a:r>
            <a:endParaRPr lang="pl-PL" dirty="0" smtClean="0"/>
          </a:p>
          <a:p>
            <a:pPr marL="365760" lvl="1" indent="0">
              <a:buNone/>
            </a:pPr>
            <a:endParaRPr lang="en-US" dirty="0" smtClean="0"/>
          </a:p>
          <a:p>
            <a:r>
              <a:rPr lang="en-US" dirty="0" smtClean="0"/>
              <a:t> </a:t>
            </a:r>
            <a:r>
              <a:rPr lang="en-US" dirty="0" err="1" smtClean="0"/>
              <a:t>Clojure</a:t>
            </a:r>
            <a:r>
              <a:rPr lang="en-US" dirty="0" smtClean="0"/>
              <a:t> Gazette</a:t>
            </a:r>
          </a:p>
          <a:p>
            <a:pPr marL="365760" lvl="1" indent="0">
              <a:buNone/>
            </a:pPr>
            <a:r>
              <a:rPr lang="nl-NL" dirty="0">
                <a:hlinkClick r:id="rId3"/>
              </a:rPr>
              <a:t>http://www.clojuregazette.com/</a:t>
            </a:r>
            <a:r>
              <a:rPr lang="nl-NL" dirty="0" smtClean="0">
                <a:hlinkClick r:id="rId3"/>
              </a:rPr>
              <a:t>archive.html</a:t>
            </a:r>
            <a:endParaRPr lang="nl-NL" dirty="0" smtClean="0"/>
          </a:p>
          <a:p>
            <a:pPr marL="365760" lvl="1" indent="0">
              <a:buNone/>
            </a:pPr>
            <a:endParaRPr lang="pl-PL" dirty="0"/>
          </a:p>
        </p:txBody>
      </p:sp>
    </p:spTree>
    <p:extLst>
      <p:ext uri="{BB962C8B-B14F-4D97-AF65-F5344CB8AC3E}">
        <p14:creationId xmlns:p14="http://schemas.microsoft.com/office/powerpoint/2010/main" val="3275797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Talks</a:t>
            </a:r>
            <a:endParaRPr lang="en-US" dirty="0"/>
          </a:p>
        </p:txBody>
      </p:sp>
      <p:sp>
        <p:nvSpPr>
          <p:cNvPr id="3" name="Content Placeholder 2"/>
          <p:cNvSpPr>
            <a:spLocks noGrp="1"/>
          </p:cNvSpPr>
          <p:nvPr>
            <p:ph idx="1"/>
          </p:nvPr>
        </p:nvSpPr>
        <p:spPr>
          <a:xfrm>
            <a:off x="1463040" y="2119257"/>
            <a:ext cx="6196405" cy="3904172"/>
          </a:xfrm>
        </p:spPr>
        <p:txBody>
          <a:bodyPr>
            <a:normAutofit lnSpcReduction="10000"/>
          </a:bodyPr>
          <a:lstStyle/>
          <a:p>
            <a:pPr marL="0" indent="0">
              <a:buNone/>
            </a:pPr>
            <a:r>
              <a:rPr lang="en-US" dirty="0" smtClean="0"/>
              <a:t>Rich Hickey</a:t>
            </a:r>
          </a:p>
          <a:p>
            <a:pPr lvl="1"/>
            <a:r>
              <a:rPr lang="en-US" dirty="0" smtClean="0"/>
              <a:t> Hammock Driven Development</a:t>
            </a:r>
          </a:p>
          <a:p>
            <a:pPr lvl="1"/>
            <a:r>
              <a:rPr lang="en-US" dirty="0"/>
              <a:t> </a:t>
            </a:r>
            <a:r>
              <a:rPr lang="en-US" dirty="0" smtClean="0"/>
              <a:t>Simplicity Made Easy</a:t>
            </a:r>
          </a:p>
          <a:p>
            <a:pPr lvl="1"/>
            <a:r>
              <a:rPr lang="en-US" dirty="0"/>
              <a:t> </a:t>
            </a:r>
            <a:r>
              <a:rPr lang="en-US" dirty="0" err="1" smtClean="0"/>
              <a:t>Clojure</a:t>
            </a:r>
            <a:r>
              <a:rPr lang="en-US" dirty="0" smtClean="0"/>
              <a:t> for Java Programmers</a:t>
            </a:r>
            <a:endParaRPr lang="en-US" dirty="0">
              <a:hlinkClick r:id="rId2"/>
            </a:endParaRPr>
          </a:p>
          <a:p>
            <a:pPr marL="0" indent="0">
              <a:buNone/>
            </a:pPr>
            <a:r>
              <a:rPr lang="cs-CZ" dirty="0" smtClean="0">
                <a:hlinkClick r:id="rId2"/>
              </a:rPr>
              <a:t>http</a:t>
            </a:r>
            <a:r>
              <a:rPr lang="cs-CZ" dirty="0">
                <a:hlinkClick r:id="rId2"/>
              </a:rPr>
              <a:t>://blip.tv/</a:t>
            </a:r>
            <a:r>
              <a:rPr lang="cs-CZ" dirty="0" smtClean="0">
                <a:hlinkClick r:id="rId2"/>
              </a:rPr>
              <a:t>clojure</a:t>
            </a:r>
            <a:endParaRPr lang="cs-CZ" dirty="0" smtClean="0"/>
          </a:p>
          <a:p>
            <a:pPr marL="365760" lvl="1" indent="0">
              <a:buNone/>
            </a:pPr>
            <a:endParaRPr lang="en-US" dirty="0"/>
          </a:p>
          <a:p>
            <a:pPr marL="0" indent="0">
              <a:buNone/>
            </a:pPr>
            <a:r>
              <a:rPr lang="en-US" dirty="0"/>
              <a:t>Chas </a:t>
            </a:r>
            <a:r>
              <a:rPr lang="en-US" dirty="0" err="1"/>
              <a:t>Emerick</a:t>
            </a:r>
            <a:endParaRPr lang="en-US" dirty="0"/>
          </a:p>
          <a:p>
            <a:pPr lvl="1"/>
            <a:r>
              <a:rPr lang="en-US" dirty="0"/>
              <a:t>	Starting </a:t>
            </a:r>
            <a:r>
              <a:rPr lang="en-US" dirty="0" err="1"/>
              <a:t>Clojure</a:t>
            </a:r>
            <a:r>
              <a:rPr lang="en-US" dirty="0"/>
              <a:t> (</a:t>
            </a:r>
            <a:r>
              <a:rPr lang="en-US" dirty="0" err="1"/>
              <a:t>Repl</a:t>
            </a:r>
            <a:r>
              <a:rPr lang="en-US" dirty="0"/>
              <a:t>, Eclipse</a:t>
            </a:r>
            <a:r>
              <a:rPr lang="en-US" dirty="0" smtClean="0"/>
              <a:t>)</a:t>
            </a:r>
          </a:p>
          <a:p>
            <a:pPr marL="0" indent="0">
              <a:buNone/>
            </a:pPr>
            <a:r>
              <a:rPr lang="cs-CZ" dirty="0" smtClean="0">
                <a:hlinkClick r:id="rId3"/>
              </a:rPr>
              <a:t>http://cemerick.com/2012/05/02/starting-clojure/</a:t>
            </a:r>
            <a:endParaRPr lang="cs-CZ" dirty="0" smtClean="0"/>
          </a:p>
          <a:p>
            <a:pPr marL="365760" lvl="1" indent="0">
              <a:buNone/>
            </a:pPr>
            <a:endParaRPr lang="en-US" dirty="0"/>
          </a:p>
          <a:p>
            <a:pPr marL="0" indent="0">
              <a:buNone/>
            </a:pPr>
            <a:endParaRPr lang="cs-CZ" dirty="0"/>
          </a:p>
        </p:txBody>
      </p:sp>
    </p:spTree>
    <p:extLst>
      <p:ext uri="{BB962C8B-B14F-4D97-AF65-F5344CB8AC3E}">
        <p14:creationId xmlns:p14="http://schemas.microsoft.com/office/powerpoint/2010/main" val="186174166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Tutorials</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Hal </a:t>
            </a:r>
            <a:r>
              <a:rPr lang="en-US" dirty="0"/>
              <a:t>Abelson, Gerald Jay </a:t>
            </a:r>
            <a:r>
              <a:rPr lang="en-US" dirty="0" err="1"/>
              <a:t>Sussman</a:t>
            </a:r>
            <a:endParaRPr lang="en-US" dirty="0"/>
          </a:p>
          <a:p>
            <a:pPr lvl="1"/>
            <a:r>
              <a:rPr lang="en-US" dirty="0"/>
              <a:t> Structure and Interpretation of Computer </a:t>
            </a:r>
            <a:r>
              <a:rPr lang="en-US" dirty="0" smtClean="0"/>
              <a:t>Programs</a:t>
            </a:r>
          </a:p>
          <a:p>
            <a:pPr marL="0" indent="0">
              <a:buNone/>
            </a:pPr>
            <a:r>
              <a:rPr lang="en-US" dirty="0" smtClean="0">
                <a:hlinkClick r:id="rId2"/>
              </a:rPr>
              <a:t>http</a:t>
            </a:r>
            <a:r>
              <a:rPr lang="en-US" dirty="0">
                <a:hlinkClick r:id="rId2"/>
              </a:rPr>
              <a:t>://ocw.mit.edu/courses/electrical-engineering-and-computer-science/6-001-structure-and-interpretation-of-computer-programs-spring-2005/</a:t>
            </a:r>
            <a:r>
              <a:rPr lang="en-US" dirty="0" smtClean="0">
                <a:hlinkClick r:id="rId2"/>
              </a:rPr>
              <a:t>index.htm</a:t>
            </a:r>
            <a:endParaRPr lang="en-US" dirty="0" smtClean="0"/>
          </a:p>
          <a:p>
            <a:pPr marL="0" indent="0">
              <a:buNone/>
            </a:pPr>
            <a:endParaRPr lang="en-US" dirty="0" smtClean="0"/>
          </a:p>
          <a:p>
            <a:pPr marL="0" indent="0">
              <a:buNone/>
            </a:pPr>
            <a:r>
              <a:rPr lang="en-US" dirty="0" smtClean="0"/>
              <a:t>Brian </a:t>
            </a:r>
            <a:r>
              <a:rPr lang="en-US" dirty="0" err="1" smtClean="0"/>
              <a:t>Marick</a:t>
            </a:r>
            <a:r>
              <a:rPr lang="en-US" dirty="0" smtClean="0"/>
              <a:t>, ‘</a:t>
            </a:r>
            <a:r>
              <a:rPr lang="en-US" dirty="0" err="1" smtClean="0"/>
              <a:t>Midje</a:t>
            </a:r>
            <a:r>
              <a:rPr lang="en-US" dirty="0" smtClean="0"/>
              <a:t> Talk’ and ‘Ruby after </a:t>
            </a:r>
            <a:r>
              <a:rPr lang="en-US" dirty="0" err="1" smtClean="0"/>
              <a:t>Clojure</a:t>
            </a:r>
            <a:r>
              <a:rPr lang="en-US" dirty="0" smtClean="0"/>
              <a:t>’</a:t>
            </a:r>
            <a:endParaRPr lang="en-US" dirty="0"/>
          </a:p>
          <a:p>
            <a:pPr marL="0" indent="0">
              <a:buNone/>
            </a:pPr>
            <a:r>
              <a:rPr lang="pt-BR" dirty="0" smtClean="0">
                <a:hlinkClick r:id="rId3"/>
              </a:rPr>
              <a:t>      http</a:t>
            </a:r>
            <a:r>
              <a:rPr lang="pt-BR" dirty="0">
                <a:hlinkClick r:id="rId3"/>
              </a:rPr>
              <a:t>://vimeo.com/</a:t>
            </a:r>
            <a:r>
              <a:rPr lang="pt-BR" dirty="0" smtClean="0">
                <a:hlinkClick r:id="rId3"/>
              </a:rPr>
              <a:t>19404746</a:t>
            </a:r>
            <a:endParaRPr lang="pt-BR"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3052925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Tutorials</a:t>
            </a:r>
            <a:endParaRPr lang="en-US" dirty="0"/>
          </a:p>
        </p:txBody>
      </p:sp>
      <p:sp>
        <p:nvSpPr>
          <p:cNvPr id="3" name="Content Placeholder 2"/>
          <p:cNvSpPr>
            <a:spLocks noGrp="1"/>
          </p:cNvSpPr>
          <p:nvPr>
            <p:ph idx="1"/>
          </p:nvPr>
        </p:nvSpPr>
        <p:spPr/>
        <p:txBody>
          <a:bodyPr/>
          <a:lstStyle/>
          <a:p>
            <a:r>
              <a:rPr lang="en-US" dirty="0" smtClean="0"/>
              <a:t> Full </a:t>
            </a:r>
            <a:r>
              <a:rPr lang="en-US" dirty="0" err="1" smtClean="0"/>
              <a:t>Disclojure</a:t>
            </a:r>
            <a:endParaRPr lang="en-US" dirty="0" smtClean="0"/>
          </a:p>
          <a:p>
            <a:pPr marL="0" indent="0">
              <a:buNone/>
            </a:pPr>
            <a:r>
              <a:rPr lang="pt-BR" dirty="0" smtClean="0"/>
              <a:t>  </a:t>
            </a:r>
            <a:r>
              <a:rPr lang="pt-BR" dirty="0" smtClean="0">
                <a:hlinkClick r:id="rId2"/>
              </a:rPr>
              <a:t>http</a:t>
            </a:r>
            <a:r>
              <a:rPr lang="pt-BR" dirty="0">
                <a:hlinkClick r:id="rId2"/>
              </a:rPr>
              <a:t>://vimeo.com/channels/fulldisclojure</a:t>
            </a:r>
            <a:r>
              <a:rPr lang="pt-BR" dirty="0" smtClean="0">
                <a:hlinkClick r:id="rId2"/>
              </a:rPr>
              <a:t>/</a:t>
            </a:r>
            <a:endParaRPr lang="pt-BR"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73252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Blogs</a:t>
            </a:r>
            <a:endParaRPr lang="en-US" dirty="0"/>
          </a:p>
        </p:txBody>
      </p:sp>
      <p:sp>
        <p:nvSpPr>
          <p:cNvPr id="3" name="Content Placeholder 2"/>
          <p:cNvSpPr>
            <a:spLocks noGrp="1"/>
          </p:cNvSpPr>
          <p:nvPr>
            <p:ph idx="1"/>
          </p:nvPr>
        </p:nvSpPr>
        <p:spPr/>
        <p:txBody>
          <a:bodyPr>
            <a:normAutofit/>
          </a:bodyPr>
          <a:lstStyle/>
          <a:p>
            <a:r>
              <a:rPr lang="en-US" dirty="0" smtClean="0"/>
              <a:t> </a:t>
            </a:r>
            <a:r>
              <a:rPr lang="en-US" dirty="0" err="1" smtClean="0"/>
              <a:t>Nurulla</a:t>
            </a:r>
            <a:r>
              <a:rPr lang="en-US" dirty="0" smtClean="0"/>
              <a:t> </a:t>
            </a:r>
            <a:r>
              <a:rPr lang="en-US" dirty="0" err="1" smtClean="0"/>
              <a:t>Nakkaya</a:t>
            </a:r>
            <a:r>
              <a:rPr lang="en-US" dirty="0" smtClean="0"/>
              <a:t> </a:t>
            </a:r>
          </a:p>
          <a:p>
            <a:pPr marL="0" indent="0">
              <a:buNone/>
            </a:pPr>
            <a:r>
              <a:rPr lang="en-US" dirty="0"/>
              <a:t>	</a:t>
            </a:r>
            <a:r>
              <a:rPr lang="tr-TR" dirty="0" smtClean="0">
                <a:hlinkClick r:id="rId2"/>
              </a:rPr>
              <a:t>http</a:t>
            </a:r>
            <a:r>
              <a:rPr lang="tr-TR" dirty="0">
                <a:hlinkClick r:id="rId2"/>
              </a:rPr>
              <a:t>://nakkaya.com</a:t>
            </a:r>
            <a:r>
              <a:rPr lang="tr-TR" dirty="0" smtClean="0">
                <a:hlinkClick r:id="rId2"/>
              </a:rPr>
              <a:t>/</a:t>
            </a:r>
            <a:endParaRPr lang="tr-TR" dirty="0" smtClean="0"/>
          </a:p>
          <a:p>
            <a:pPr marL="0" indent="0">
              <a:buNone/>
            </a:pPr>
            <a:endParaRPr lang="tr-TR" dirty="0" smtClean="0"/>
          </a:p>
          <a:p>
            <a:r>
              <a:rPr lang="en-US" dirty="0" smtClean="0"/>
              <a:t> Lau Jensen</a:t>
            </a:r>
          </a:p>
          <a:p>
            <a:pPr marL="0" indent="0">
              <a:buNone/>
            </a:pPr>
            <a:r>
              <a:rPr lang="en-US" dirty="0" smtClean="0"/>
              <a:t> 	</a:t>
            </a:r>
            <a:r>
              <a:rPr lang="en-US" dirty="0" smtClean="0">
                <a:hlinkClick r:id="rId3"/>
              </a:rPr>
              <a:t>http://</a:t>
            </a:r>
            <a:r>
              <a:rPr lang="pl-PL" dirty="0" smtClean="0">
                <a:hlinkClick r:id="rId3"/>
              </a:rPr>
              <a:t>www.bestinclass.dk/</a:t>
            </a:r>
            <a:endParaRPr lang="pl-PL" dirty="0" smtClean="0"/>
          </a:p>
          <a:p>
            <a:pPr marL="0" indent="0">
              <a:buNone/>
            </a:pPr>
            <a:endParaRPr lang="pl-PL" dirty="0" smtClean="0"/>
          </a:p>
          <a:p>
            <a:r>
              <a:rPr lang="en-US" dirty="0" smtClean="0"/>
              <a:t> Chris Granger</a:t>
            </a:r>
          </a:p>
          <a:p>
            <a:pPr marL="365760" lvl="1" indent="0">
              <a:buNone/>
            </a:pPr>
            <a:r>
              <a:rPr lang="en-US" dirty="0"/>
              <a:t>	</a:t>
            </a:r>
            <a:r>
              <a:rPr lang="nl-NL" dirty="0" smtClean="0">
                <a:hlinkClick r:id="rId4"/>
              </a:rPr>
              <a:t>http</a:t>
            </a:r>
            <a:r>
              <a:rPr lang="nl-NL" dirty="0">
                <a:hlinkClick r:id="rId4"/>
              </a:rPr>
              <a:t>://www.chris-granger.com</a:t>
            </a:r>
            <a:r>
              <a:rPr lang="nl-NL" dirty="0" smtClean="0">
                <a:hlinkClick r:id="rId4"/>
              </a:rPr>
              <a:t>/</a:t>
            </a:r>
            <a:endParaRPr lang="nl-NL" dirty="0" smtClean="0"/>
          </a:p>
          <a:p>
            <a:endParaRPr lang="en-US" dirty="0"/>
          </a:p>
          <a:p>
            <a:endParaRPr lang="en-US" dirty="0"/>
          </a:p>
        </p:txBody>
      </p:sp>
    </p:spTree>
    <p:extLst>
      <p:ext uri="{BB962C8B-B14F-4D97-AF65-F5344CB8AC3E}">
        <p14:creationId xmlns:p14="http://schemas.microsoft.com/office/powerpoint/2010/main" val="102403241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793554"/>
            <a:ext cx="6965245" cy="1202485"/>
          </a:xfrm>
        </p:spPr>
        <p:txBody>
          <a:bodyPr/>
          <a:lstStyle/>
          <a:p>
            <a:r>
              <a:rPr lang="en-US" dirty="0" smtClean="0"/>
              <a:t>Talk Outline</a:t>
            </a:r>
            <a:endParaRPr lang="en-US" dirty="0"/>
          </a:p>
        </p:txBody>
      </p:sp>
      <p:sp>
        <p:nvSpPr>
          <p:cNvPr id="3" name="Content Placeholder 2"/>
          <p:cNvSpPr>
            <a:spLocks noGrp="1"/>
          </p:cNvSpPr>
          <p:nvPr>
            <p:ph idx="1"/>
          </p:nvPr>
        </p:nvSpPr>
        <p:spPr>
          <a:xfrm>
            <a:off x="1463040" y="2119257"/>
            <a:ext cx="3423884" cy="3603812"/>
          </a:xfrm>
        </p:spPr>
        <p:txBody>
          <a:bodyPr>
            <a:normAutofit/>
          </a:bodyPr>
          <a:lstStyle/>
          <a:p>
            <a:r>
              <a:rPr lang="en-US" dirty="0" smtClean="0"/>
              <a:t> Mindsets</a:t>
            </a:r>
            <a:endParaRPr lang="en-US" dirty="0"/>
          </a:p>
          <a:p>
            <a:pPr lvl="1"/>
            <a:endParaRPr lang="en-US" dirty="0" smtClean="0"/>
          </a:p>
          <a:p>
            <a:pPr lvl="1"/>
            <a:endParaRPr lang="en-US" dirty="0" smtClean="0"/>
          </a:p>
          <a:p>
            <a:r>
              <a:rPr lang="en-US" dirty="0" smtClean="0"/>
              <a:t> Tools for Learning</a:t>
            </a:r>
          </a:p>
          <a:p>
            <a:endParaRPr lang="en-US" dirty="0"/>
          </a:p>
          <a:p>
            <a:endParaRPr lang="en-US" dirty="0" smtClean="0"/>
          </a:p>
          <a:p>
            <a:r>
              <a:rPr lang="en-US" dirty="0"/>
              <a:t> </a:t>
            </a:r>
            <a:r>
              <a:rPr lang="en-US" dirty="0" smtClean="0"/>
              <a:t>Free Resources</a:t>
            </a:r>
            <a:endParaRPr lang="en-US" dirty="0" smtClean="0"/>
          </a:p>
          <a:p>
            <a:pPr lvl="1"/>
            <a:endParaRPr lang="en-US" dirty="0"/>
          </a:p>
          <a:p>
            <a:pPr lvl="1"/>
            <a:endParaRPr lang="en-US" dirty="0"/>
          </a:p>
        </p:txBody>
      </p:sp>
      <p:sp>
        <p:nvSpPr>
          <p:cNvPr id="4" name="Rectangle 3"/>
          <p:cNvSpPr/>
          <p:nvPr/>
        </p:nvSpPr>
        <p:spPr>
          <a:xfrm>
            <a:off x="1282095" y="4535879"/>
            <a:ext cx="6507239" cy="83440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6977223" y="2119257"/>
            <a:ext cx="679063" cy="594180"/>
          </a:xfrm>
          <a:prstGeom prst="rect">
            <a:avLst/>
          </a:prstGeom>
        </p:spPr>
      </p:pic>
      <p:pic>
        <p:nvPicPr>
          <p:cNvPr id="7" name="Picture 6"/>
          <p:cNvPicPr>
            <a:picLocks noChangeAspect="1"/>
          </p:cNvPicPr>
          <p:nvPr/>
        </p:nvPicPr>
        <p:blipFill>
          <a:blip r:embed="rId2"/>
          <a:stretch>
            <a:fillRect/>
          </a:stretch>
        </p:blipFill>
        <p:spPr>
          <a:xfrm>
            <a:off x="6977223" y="3342555"/>
            <a:ext cx="679063" cy="594180"/>
          </a:xfrm>
          <a:prstGeom prst="rect">
            <a:avLst/>
          </a:prstGeom>
        </p:spPr>
      </p:pic>
      <p:pic>
        <p:nvPicPr>
          <p:cNvPr id="8" name="Picture 7"/>
          <p:cNvPicPr>
            <a:picLocks noChangeAspect="1"/>
          </p:cNvPicPr>
          <p:nvPr/>
        </p:nvPicPr>
        <p:blipFill>
          <a:blip r:embed="rId2"/>
          <a:stretch>
            <a:fillRect/>
          </a:stretch>
        </p:blipFill>
        <p:spPr>
          <a:xfrm>
            <a:off x="6977223" y="4590043"/>
            <a:ext cx="679063" cy="594180"/>
          </a:xfrm>
          <a:prstGeom prst="rect">
            <a:avLst/>
          </a:prstGeom>
        </p:spPr>
      </p:pic>
    </p:spTree>
    <p:extLst>
      <p:ext uri="{BB962C8B-B14F-4D97-AF65-F5344CB8AC3E}">
        <p14:creationId xmlns:p14="http://schemas.microsoft.com/office/powerpoint/2010/main" val="256221955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261" y="4200729"/>
            <a:ext cx="6965245" cy="1202485"/>
          </a:xfrm>
        </p:spPr>
        <p:txBody>
          <a:bodyPr/>
          <a:lstStyle/>
          <a:p>
            <a:r>
              <a:rPr lang="en-US" dirty="0" smtClean="0"/>
              <a:t>Thank You</a:t>
            </a:r>
            <a:endParaRPr lang="en-US" dirty="0"/>
          </a:p>
        </p:txBody>
      </p:sp>
      <p:pic>
        <p:nvPicPr>
          <p:cNvPr id="5" name="Picture 4"/>
          <p:cNvPicPr>
            <a:picLocks noChangeAspect="1"/>
          </p:cNvPicPr>
          <p:nvPr/>
        </p:nvPicPr>
        <p:blipFill>
          <a:blip r:embed="rId2"/>
          <a:stretch>
            <a:fillRect/>
          </a:stretch>
        </p:blipFill>
        <p:spPr>
          <a:xfrm>
            <a:off x="1054823" y="1095224"/>
            <a:ext cx="6908683" cy="3319538"/>
          </a:xfrm>
          <a:prstGeom prst="rect">
            <a:avLst/>
          </a:prstGeom>
        </p:spPr>
      </p:pic>
    </p:spTree>
    <p:extLst>
      <p:ext uri="{BB962C8B-B14F-4D97-AF65-F5344CB8AC3E}">
        <p14:creationId xmlns:p14="http://schemas.microsoft.com/office/powerpoint/2010/main" val="216082021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971886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9073" y="2466148"/>
            <a:ext cx="5621594" cy="1200329"/>
          </a:xfrm>
          <a:prstGeom prst="rect">
            <a:avLst/>
          </a:prstGeom>
        </p:spPr>
        <p:txBody>
          <a:bodyPr wrap="square">
            <a:spAutoFit/>
          </a:bodyPr>
          <a:lstStyle/>
          <a:p>
            <a:r>
              <a:rPr lang="en-US" sz="3600" dirty="0" smtClean="0"/>
              <a:t>Making </a:t>
            </a:r>
            <a:r>
              <a:rPr lang="en-US" sz="3600" dirty="0"/>
              <a:t>the easy stuff easy, and the hard stuff possible.</a:t>
            </a:r>
          </a:p>
        </p:txBody>
      </p:sp>
      <p:sp>
        <p:nvSpPr>
          <p:cNvPr id="5" name="Rectangle 4"/>
          <p:cNvSpPr/>
          <p:nvPr/>
        </p:nvSpPr>
        <p:spPr>
          <a:xfrm>
            <a:off x="4722582" y="4127287"/>
            <a:ext cx="3056095" cy="461665"/>
          </a:xfrm>
          <a:prstGeom prst="rect">
            <a:avLst/>
          </a:prstGeom>
        </p:spPr>
        <p:txBody>
          <a:bodyPr wrap="none">
            <a:spAutoFit/>
          </a:bodyPr>
          <a:lstStyle/>
          <a:p>
            <a:r>
              <a:rPr lang="en-US" sz="2400" dirty="0" smtClean="0"/>
              <a:t>- Programming </a:t>
            </a:r>
            <a:r>
              <a:rPr lang="en-US" sz="2400" dirty="0" err="1" smtClean="0"/>
              <a:t>Clojure</a:t>
            </a:r>
            <a:endParaRPr lang="en-US" sz="2400" dirty="0"/>
          </a:p>
        </p:txBody>
      </p:sp>
    </p:spTree>
    <p:extLst>
      <p:ext uri="{BB962C8B-B14F-4D97-AF65-F5344CB8AC3E}">
        <p14:creationId xmlns:p14="http://schemas.microsoft.com/office/powerpoint/2010/main" val="27101189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60122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01755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leiningen</a:t>
            </a:r>
            <a:endParaRPr lang="en-US" dirty="0"/>
          </a:p>
        </p:txBody>
      </p:sp>
      <p:sp>
        <p:nvSpPr>
          <p:cNvPr id="3" name="Content Placeholder 2"/>
          <p:cNvSpPr>
            <a:spLocks noGrp="1"/>
          </p:cNvSpPr>
          <p:nvPr>
            <p:ph idx="1"/>
          </p:nvPr>
        </p:nvSpPr>
        <p:spPr/>
        <p:txBody>
          <a:bodyPr/>
          <a:lstStyle/>
          <a:p>
            <a:r>
              <a:rPr lang="en-US" dirty="0" smtClean="0"/>
              <a:t> package manager similar to gems (ruby)</a:t>
            </a:r>
          </a:p>
          <a:p>
            <a:r>
              <a:rPr lang="en-US" dirty="0"/>
              <a:t> </a:t>
            </a:r>
            <a:r>
              <a:rPr lang="en-US" dirty="0" smtClean="0"/>
              <a:t>common: </a:t>
            </a:r>
            <a:r>
              <a:rPr lang="en-US" dirty="0" err="1" smtClean="0"/>
              <a:t>deps</a:t>
            </a:r>
            <a:r>
              <a:rPr lang="en-US" dirty="0" smtClean="0"/>
              <a:t>, run, </a:t>
            </a:r>
            <a:r>
              <a:rPr lang="en-US" dirty="0" err="1" smtClean="0"/>
              <a:t>repl</a:t>
            </a:r>
            <a:endParaRPr lang="en-US" dirty="0"/>
          </a:p>
          <a:p>
            <a:r>
              <a:rPr lang="en-US" dirty="0" smtClean="0"/>
              <a:t> plugins:</a:t>
            </a:r>
          </a:p>
          <a:p>
            <a:pPr lvl="1"/>
            <a:r>
              <a:rPr lang="en-US" dirty="0" smtClean="0"/>
              <a:t> marginalia (documentation)</a:t>
            </a:r>
          </a:p>
          <a:p>
            <a:pPr lvl="1"/>
            <a:r>
              <a:rPr lang="en-US" dirty="0"/>
              <a:t> </a:t>
            </a:r>
            <a:r>
              <a:rPr lang="en-US" dirty="0" smtClean="0"/>
              <a:t>midge (tests)</a:t>
            </a:r>
          </a:p>
          <a:p>
            <a:pPr lvl="1"/>
            <a:r>
              <a:rPr lang="en-US" dirty="0"/>
              <a:t> </a:t>
            </a:r>
            <a:r>
              <a:rPr lang="en-US" dirty="0" smtClean="0"/>
              <a:t>lots more</a:t>
            </a:r>
          </a:p>
          <a:p>
            <a:endParaRPr lang="en-US" dirty="0"/>
          </a:p>
          <a:p>
            <a:pPr marL="0" indent="0">
              <a:buNone/>
            </a:pPr>
            <a:endParaRPr lang="en-US" dirty="0"/>
          </a:p>
        </p:txBody>
      </p:sp>
    </p:spTree>
    <p:extLst>
      <p:ext uri="{BB962C8B-B14F-4D97-AF65-F5344CB8AC3E}">
        <p14:creationId xmlns:p14="http://schemas.microsoft.com/office/powerpoint/2010/main" val="323917940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04585" y="372146"/>
            <a:ext cx="7517796" cy="4390571"/>
            <a:chOff x="114299" y="229810"/>
            <a:chExt cx="7920376" cy="4850190"/>
          </a:xfrm>
        </p:grpSpPr>
        <p:pic>
          <p:nvPicPr>
            <p:cNvPr id="4" name="Picture 3"/>
            <p:cNvPicPr>
              <a:picLocks noChangeAspect="1"/>
            </p:cNvPicPr>
            <p:nvPr/>
          </p:nvPicPr>
          <p:blipFill>
            <a:blip r:embed="rId2"/>
            <a:stretch>
              <a:fillRect/>
            </a:stretch>
          </p:blipFill>
          <p:spPr>
            <a:xfrm>
              <a:off x="114299" y="229810"/>
              <a:ext cx="6288522" cy="4850190"/>
            </a:xfrm>
            <a:prstGeom prst="rect">
              <a:avLst/>
            </a:prstGeom>
          </p:spPr>
        </p:pic>
        <p:pic>
          <p:nvPicPr>
            <p:cNvPr id="5" name="Picture 4"/>
            <p:cNvPicPr>
              <a:picLocks noChangeAspect="1"/>
            </p:cNvPicPr>
            <p:nvPr/>
          </p:nvPicPr>
          <p:blipFill>
            <a:blip r:embed="rId3"/>
            <a:stretch>
              <a:fillRect/>
            </a:stretch>
          </p:blipFill>
          <p:spPr>
            <a:xfrm>
              <a:off x="6402821" y="387046"/>
              <a:ext cx="1631854" cy="4535715"/>
            </a:xfrm>
            <a:prstGeom prst="rect">
              <a:avLst/>
            </a:prstGeom>
          </p:spPr>
        </p:pic>
      </p:grpSp>
      <p:sp>
        <p:nvSpPr>
          <p:cNvPr id="7" name="Rectangle 6"/>
          <p:cNvSpPr/>
          <p:nvPr/>
        </p:nvSpPr>
        <p:spPr>
          <a:xfrm>
            <a:off x="3834198" y="3831381"/>
            <a:ext cx="1790095" cy="19715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t>
            </a:r>
            <a:r>
              <a:rPr lang="en-US" dirty="0" err="1" smtClean="0"/>
              <a:t>lein</a:t>
            </a:r>
            <a:endParaRPr lang="en-US" dirty="0"/>
          </a:p>
        </p:txBody>
      </p:sp>
      <p:sp>
        <p:nvSpPr>
          <p:cNvPr id="8" name="Rectangle 7"/>
          <p:cNvSpPr/>
          <p:nvPr/>
        </p:nvSpPr>
        <p:spPr>
          <a:xfrm>
            <a:off x="6473371" y="4651828"/>
            <a:ext cx="1790095" cy="19715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clojars</a:t>
            </a:r>
            <a:endParaRPr lang="en-US" dirty="0"/>
          </a:p>
        </p:txBody>
      </p:sp>
      <p:sp>
        <p:nvSpPr>
          <p:cNvPr id="9" name="Rectangle 8"/>
          <p:cNvSpPr/>
          <p:nvPr/>
        </p:nvSpPr>
        <p:spPr>
          <a:xfrm>
            <a:off x="6473371" y="2558141"/>
            <a:ext cx="1790095" cy="19715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maven</a:t>
            </a:r>
            <a:endParaRPr lang="en-US" dirty="0"/>
          </a:p>
        </p:txBody>
      </p:sp>
      <p:sp>
        <p:nvSpPr>
          <p:cNvPr id="11" name="Rectangle 10"/>
          <p:cNvSpPr/>
          <p:nvPr/>
        </p:nvSpPr>
        <p:spPr>
          <a:xfrm>
            <a:off x="1361925" y="3827755"/>
            <a:ext cx="1790095" cy="19715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smtClean="0"/>
              <a:t>$ </a:t>
            </a:r>
            <a:r>
              <a:rPr lang="en-US" dirty="0" err="1" smtClean="0"/>
              <a:t>lein</a:t>
            </a:r>
            <a:r>
              <a:rPr lang="en-US" dirty="0" smtClean="0"/>
              <a:t> </a:t>
            </a:r>
            <a:r>
              <a:rPr lang="en-US" dirty="0" err="1" smtClean="0"/>
              <a:t>deps</a:t>
            </a:r>
            <a:endParaRPr lang="en-US" dirty="0" smtClean="0"/>
          </a:p>
          <a:p>
            <a:endParaRPr lang="en-US" dirty="0" smtClean="0"/>
          </a:p>
          <a:p>
            <a:r>
              <a:rPr lang="en-US" dirty="0" smtClean="0"/>
              <a:t>$ </a:t>
            </a:r>
            <a:r>
              <a:rPr lang="en-US" dirty="0" err="1" smtClean="0"/>
              <a:t>lein</a:t>
            </a:r>
            <a:r>
              <a:rPr lang="en-US" dirty="0" smtClean="0"/>
              <a:t> </a:t>
            </a:r>
            <a:r>
              <a:rPr lang="en-US" dirty="0" err="1" smtClean="0"/>
              <a:t>repl</a:t>
            </a:r>
            <a:endParaRPr lang="en-US" dirty="0" smtClean="0"/>
          </a:p>
          <a:p>
            <a:endParaRPr lang="en-US" dirty="0"/>
          </a:p>
          <a:p>
            <a:r>
              <a:rPr lang="en-US" dirty="0" smtClean="0"/>
              <a:t>$ </a:t>
            </a:r>
            <a:r>
              <a:rPr lang="en-US" dirty="0" err="1" smtClean="0"/>
              <a:t>lein</a:t>
            </a:r>
            <a:r>
              <a:rPr lang="en-US" dirty="0" smtClean="0"/>
              <a:t> run  </a:t>
            </a:r>
          </a:p>
        </p:txBody>
      </p:sp>
      <p:sp>
        <p:nvSpPr>
          <p:cNvPr id="12" name="Right Arrow 11"/>
          <p:cNvSpPr/>
          <p:nvPr/>
        </p:nvSpPr>
        <p:spPr>
          <a:xfrm>
            <a:off x="3350381" y="4651828"/>
            <a:ext cx="362857" cy="36769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ight Arrow 12"/>
          <p:cNvSpPr/>
          <p:nvPr/>
        </p:nvSpPr>
        <p:spPr>
          <a:xfrm>
            <a:off x="5800877" y="3843476"/>
            <a:ext cx="362857" cy="36769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ight Arrow 13"/>
          <p:cNvSpPr/>
          <p:nvPr/>
        </p:nvSpPr>
        <p:spPr>
          <a:xfrm>
            <a:off x="5800877" y="5419488"/>
            <a:ext cx="362857" cy="36769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1361925" y="1669143"/>
            <a:ext cx="2859313" cy="423333"/>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373472" y="1144210"/>
            <a:ext cx="1089290" cy="174172"/>
          </a:xfrm>
          <a:prstGeom prst="rect">
            <a:avLst/>
          </a:prstGeom>
          <a:no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041893" y="1728764"/>
            <a:ext cx="320032" cy="369332"/>
          </a:xfrm>
          <a:prstGeom prst="rect">
            <a:avLst/>
          </a:prstGeom>
          <a:noFill/>
        </p:spPr>
        <p:txBody>
          <a:bodyPr wrap="none" rtlCol="0">
            <a:spAutoFit/>
          </a:bodyPr>
          <a:lstStyle/>
          <a:p>
            <a:r>
              <a:rPr lang="en-US" dirty="0" smtClean="0">
                <a:solidFill>
                  <a:schemeClr val="accent2"/>
                </a:solidFill>
              </a:rPr>
              <a:t>1</a:t>
            </a:r>
            <a:endParaRPr lang="en-US" dirty="0">
              <a:solidFill>
                <a:schemeClr val="accent2"/>
              </a:solidFill>
            </a:endParaRPr>
          </a:p>
        </p:txBody>
      </p:sp>
      <p:sp>
        <p:nvSpPr>
          <p:cNvPr id="22" name="TextBox 21"/>
          <p:cNvSpPr txBox="1"/>
          <p:nvPr/>
        </p:nvSpPr>
        <p:spPr>
          <a:xfrm>
            <a:off x="6077630" y="1007926"/>
            <a:ext cx="320032" cy="369332"/>
          </a:xfrm>
          <a:prstGeom prst="rect">
            <a:avLst/>
          </a:prstGeom>
          <a:noFill/>
        </p:spPr>
        <p:txBody>
          <a:bodyPr wrap="none" rtlCol="0">
            <a:spAutoFit/>
          </a:bodyPr>
          <a:lstStyle/>
          <a:p>
            <a:r>
              <a:rPr lang="en-US" dirty="0">
                <a:solidFill>
                  <a:schemeClr val="tx2"/>
                </a:solidFill>
              </a:rPr>
              <a:t>2</a:t>
            </a:r>
          </a:p>
        </p:txBody>
      </p:sp>
      <p:sp>
        <p:nvSpPr>
          <p:cNvPr id="23" name="Rectangle 22"/>
          <p:cNvSpPr/>
          <p:nvPr/>
        </p:nvSpPr>
        <p:spPr>
          <a:xfrm>
            <a:off x="1386116" y="3297162"/>
            <a:ext cx="1323218" cy="210457"/>
          </a:xfrm>
          <a:prstGeom prst="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04788" y="3230211"/>
            <a:ext cx="320032" cy="369332"/>
          </a:xfrm>
          <a:prstGeom prst="rect">
            <a:avLst/>
          </a:prstGeom>
          <a:noFill/>
        </p:spPr>
        <p:txBody>
          <a:bodyPr wrap="none" rtlCol="0">
            <a:spAutoFit/>
          </a:bodyPr>
          <a:lstStyle/>
          <a:p>
            <a:r>
              <a:rPr lang="en-US" dirty="0">
                <a:solidFill>
                  <a:schemeClr val="accent6"/>
                </a:solidFill>
              </a:rPr>
              <a:t>3</a:t>
            </a:r>
          </a:p>
        </p:txBody>
      </p:sp>
      <p:sp>
        <p:nvSpPr>
          <p:cNvPr id="25" name="TextBox 24"/>
          <p:cNvSpPr txBox="1"/>
          <p:nvPr/>
        </p:nvSpPr>
        <p:spPr>
          <a:xfrm>
            <a:off x="1066084" y="4117572"/>
            <a:ext cx="320032" cy="369332"/>
          </a:xfrm>
          <a:prstGeom prst="rect">
            <a:avLst/>
          </a:prstGeom>
          <a:noFill/>
        </p:spPr>
        <p:txBody>
          <a:bodyPr wrap="none" rtlCol="0">
            <a:spAutoFit/>
          </a:bodyPr>
          <a:lstStyle/>
          <a:p>
            <a:r>
              <a:rPr lang="en-US" dirty="0" smtClean="0">
                <a:solidFill>
                  <a:schemeClr val="accent2"/>
                </a:solidFill>
              </a:rPr>
              <a:t>1</a:t>
            </a:r>
            <a:endParaRPr lang="en-US" dirty="0">
              <a:solidFill>
                <a:schemeClr val="accent2"/>
              </a:solidFill>
            </a:endParaRPr>
          </a:p>
        </p:txBody>
      </p:sp>
      <p:sp>
        <p:nvSpPr>
          <p:cNvPr id="26" name="TextBox 25"/>
          <p:cNvSpPr txBox="1"/>
          <p:nvPr/>
        </p:nvSpPr>
        <p:spPr>
          <a:xfrm>
            <a:off x="1041893" y="4601847"/>
            <a:ext cx="320032" cy="369332"/>
          </a:xfrm>
          <a:prstGeom prst="rect">
            <a:avLst/>
          </a:prstGeom>
          <a:noFill/>
        </p:spPr>
        <p:txBody>
          <a:bodyPr wrap="none" rtlCol="0">
            <a:spAutoFit/>
          </a:bodyPr>
          <a:lstStyle/>
          <a:p>
            <a:r>
              <a:rPr lang="en-US" dirty="0">
                <a:solidFill>
                  <a:schemeClr val="tx2"/>
                </a:solidFill>
              </a:rPr>
              <a:t>2</a:t>
            </a:r>
          </a:p>
        </p:txBody>
      </p:sp>
      <p:sp>
        <p:nvSpPr>
          <p:cNvPr id="27" name="TextBox 26"/>
          <p:cNvSpPr txBox="1"/>
          <p:nvPr/>
        </p:nvSpPr>
        <p:spPr>
          <a:xfrm>
            <a:off x="1066084" y="5186442"/>
            <a:ext cx="320032" cy="369332"/>
          </a:xfrm>
          <a:prstGeom prst="rect">
            <a:avLst/>
          </a:prstGeom>
          <a:noFill/>
        </p:spPr>
        <p:txBody>
          <a:bodyPr wrap="none" rtlCol="0">
            <a:spAutoFit/>
          </a:bodyPr>
          <a:lstStyle/>
          <a:p>
            <a:r>
              <a:rPr lang="en-US" dirty="0">
                <a:solidFill>
                  <a:schemeClr val="accent6"/>
                </a:solidFill>
              </a:rPr>
              <a:t>3</a:t>
            </a:r>
          </a:p>
        </p:txBody>
      </p:sp>
    </p:spTree>
    <p:extLst>
      <p:ext uri="{BB962C8B-B14F-4D97-AF65-F5344CB8AC3E}">
        <p14:creationId xmlns:p14="http://schemas.microsoft.com/office/powerpoint/2010/main" val="247990072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t>
            </a:r>
            <a:r>
              <a:rPr lang="en-US" dirty="0" err="1" smtClean="0"/>
              <a:t>einingen</a:t>
            </a:r>
            <a:r>
              <a:rPr lang="en-US" dirty="0" smtClean="0"/>
              <a:t> - demo</a:t>
            </a:r>
            <a:endParaRPr lang="en-US" dirty="0"/>
          </a:p>
        </p:txBody>
      </p:sp>
      <p:sp>
        <p:nvSpPr>
          <p:cNvPr id="3" name="Content Placeholder 2"/>
          <p:cNvSpPr>
            <a:spLocks noGrp="1"/>
          </p:cNvSpPr>
          <p:nvPr>
            <p:ph idx="1"/>
          </p:nvPr>
        </p:nvSpPr>
        <p:spPr/>
        <p:txBody>
          <a:bodyPr/>
          <a:lstStyle/>
          <a:p>
            <a:r>
              <a:rPr lang="en-US" dirty="0" smtClean="0"/>
              <a:t> demo: adder</a:t>
            </a:r>
          </a:p>
          <a:p>
            <a:pPr lvl="1"/>
            <a:r>
              <a:rPr lang="en-US" dirty="0" smtClean="0"/>
              <a:t> 	</a:t>
            </a:r>
            <a:r>
              <a:rPr lang="en-US" dirty="0" err="1" smtClean="0"/>
              <a:t>git</a:t>
            </a:r>
            <a:r>
              <a:rPr lang="en-US" dirty="0" smtClean="0"/>
              <a:t> clone </a:t>
            </a:r>
            <a:r>
              <a:rPr lang="en-US" dirty="0" smtClean="0">
                <a:hlinkClick r:id="rId2"/>
              </a:rPr>
              <a:t>https</a:t>
            </a:r>
            <a:r>
              <a:rPr lang="en-US" dirty="0">
                <a:hlinkClick r:id="rId2"/>
              </a:rPr>
              <a:t>://github.com/mmcgrana/</a:t>
            </a:r>
            <a:r>
              <a:rPr lang="en-US" dirty="0" smtClean="0">
                <a:hlinkClick r:id="rId2"/>
              </a:rPr>
              <a:t>adder.git</a:t>
            </a:r>
            <a:endParaRPr lang="en-US" dirty="0" smtClean="0"/>
          </a:p>
          <a:p>
            <a:pPr lvl="1"/>
            <a:r>
              <a:rPr lang="en-US" dirty="0" smtClean="0"/>
              <a:t> </a:t>
            </a:r>
            <a:r>
              <a:rPr lang="en-US" dirty="0" err="1" smtClean="0"/>
              <a:t>lein</a:t>
            </a:r>
            <a:r>
              <a:rPr lang="en-US" dirty="0" smtClean="0"/>
              <a:t> </a:t>
            </a:r>
            <a:r>
              <a:rPr lang="en-US" dirty="0" err="1" smtClean="0"/>
              <a:t>deps</a:t>
            </a:r>
            <a:endParaRPr lang="en-US" dirty="0" smtClean="0"/>
          </a:p>
          <a:p>
            <a:pPr marL="365760" lvl="1" indent="0">
              <a:buNone/>
            </a:pPr>
            <a:r>
              <a:rPr lang="ro-RO" dirty="0" smtClean="0"/>
              <a:t>1. lein run script/run.clj</a:t>
            </a:r>
          </a:p>
          <a:p>
            <a:pPr lvl="2"/>
            <a:r>
              <a:rPr lang="ro-RO" dirty="0" smtClean="0"/>
              <a:t> 	cat </a:t>
            </a:r>
            <a:r>
              <a:rPr lang="ro-RO" dirty="0"/>
              <a:t>script/</a:t>
            </a:r>
            <a:r>
              <a:rPr lang="ro-RO" dirty="0" smtClean="0"/>
              <a:t>run.clj</a:t>
            </a:r>
            <a:endParaRPr lang="en-US" dirty="0" smtClean="0"/>
          </a:p>
          <a:p>
            <a:pPr marL="365760" lvl="1" indent="0">
              <a:buNone/>
            </a:pPr>
            <a:r>
              <a:rPr lang="en-US" dirty="0" smtClean="0"/>
              <a:t>2. </a:t>
            </a:r>
            <a:r>
              <a:rPr lang="en-US" dirty="0" err="1" smtClean="0"/>
              <a:t>lein</a:t>
            </a:r>
            <a:r>
              <a:rPr lang="en-US" dirty="0" smtClean="0"/>
              <a:t> </a:t>
            </a:r>
            <a:r>
              <a:rPr lang="en-US" dirty="0" err="1" smtClean="0"/>
              <a:t>repl</a:t>
            </a:r>
            <a:r>
              <a:rPr lang="en-US" dirty="0" smtClean="0"/>
              <a:t> &lt;= copy and paste </a:t>
            </a:r>
            <a:r>
              <a:rPr lang="ro-RO" dirty="0"/>
              <a:t>script/</a:t>
            </a:r>
            <a:r>
              <a:rPr lang="ro-RO" dirty="0" smtClean="0"/>
              <a:t>run.clj</a:t>
            </a:r>
          </a:p>
          <a:p>
            <a:pPr marL="365760" lvl="1" indent="0">
              <a:buNone/>
            </a:pPr>
            <a:r>
              <a:rPr lang="ro-RO" dirty="0" smtClean="0"/>
              <a:t>3. </a:t>
            </a:r>
            <a:r>
              <a:rPr lang="en-US" dirty="0" smtClean="0"/>
              <a:t>M</a:t>
            </a:r>
            <a:r>
              <a:rPr lang="ro-RO" dirty="0" smtClean="0"/>
              <a:t>ake main.clj and put :main adder.main entry in project.clj</a:t>
            </a:r>
            <a:endParaRPr lang="en-US" dirty="0"/>
          </a:p>
        </p:txBody>
      </p:sp>
    </p:spTree>
    <p:extLst>
      <p:ext uri="{BB962C8B-B14F-4D97-AF65-F5344CB8AC3E}">
        <p14:creationId xmlns:p14="http://schemas.microsoft.com/office/powerpoint/2010/main" val="174235771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cljr</a:t>
            </a:r>
            <a:endParaRPr lang="en-US" dirty="0"/>
          </a:p>
        </p:txBody>
      </p:sp>
      <p:sp>
        <p:nvSpPr>
          <p:cNvPr id="3" name="Content Placeholder 2"/>
          <p:cNvSpPr>
            <a:spLocks noGrp="1"/>
          </p:cNvSpPr>
          <p:nvPr>
            <p:ph idx="1"/>
          </p:nvPr>
        </p:nvSpPr>
        <p:spPr/>
        <p:txBody>
          <a:bodyPr/>
          <a:lstStyle/>
          <a:p>
            <a:r>
              <a:rPr lang="en-US" dirty="0" smtClean="0"/>
              <a:t> non-project based environment with </a:t>
            </a:r>
            <a:r>
              <a:rPr lang="en-US" dirty="0" err="1" smtClean="0"/>
              <a:t>lein</a:t>
            </a:r>
            <a:endParaRPr lang="en-US" dirty="0" smtClean="0"/>
          </a:p>
          <a:p>
            <a:r>
              <a:rPr lang="en-US" dirty="0"/>
              <a:t> </a:t>
            </a:r>
            <a:r>
              <a:rPr lang="en-US" dirty="0" smtClean="0"/>
              <a:t>like </a:t>
            </a:r>
            <a:r>
              <a:rPr lang="en-US" u="sng" dirty="0" smtClean="0"/>
              <a:t>python shell</a:t>
            </a:r>
            <a:r>
              <a:rPr lang="en-US" dirty="0" smtClean="0"/>
              <a:t> and </a:t>
            </a:r>
            <a:r>
              <a:rPr lang="en-US" u="sng" dirty="0" err="1" smtClean="0"/>
              <a:t>irb</a:t>
            </a:r>
            <a:endParaRPr lang="en-US" u="sng" dirty="0" smtClean="0"/>
          </a:p>
          <a:p>
            <a:pPr marL="0" indent="0">
              <a:buNone/>
            </a:pPr>
            <a:r>
              <a:rPr lang="en-US" dirty="0" smtClean="0"/>
              <a:t> </a:t>
            </a:r>
          </a:p>
          <a:p>
            <a:r>
              <a:rPr lang="en-US" dirty="0"/>
              <a:t> </a:t>
            </a:r>
            <a:r>
              <a:rPr lang="en-US" dirty="0" smtClean="0"/>
              <a:t>demo: (help, list, install, run, search, </a:t>
            </a:r>
            <a:r>
              <a:rPr lang="en-US" dirty="0" err="1" smtClean="0"/>
              <a:t>repl</a:t>
            </a:r>
            <a:r>
              <a:rPr lang="en-US" dirty="0" smtClean="0"/>
              <a:t>)</a:t>
            </a:r>
          </a:p>
          <a:p>
            <a:r>
              <a:rPr lang="en-US" dirty="0" smtClean="0"/>
              <a:t> demo: (cut and copy from snippets)</a:t>
            </a:r>
          </a:p>
          <a:p>
            <a:pPr lvl="1"/>
            <a:r>
              <a:rPr lang="en-US" dirty="0"/>
              <a:t> </a:t>
            </a:r>
            <a:r>
              <a:rPr lang="en-US" dirty="0" err="1" smtClean="0"/>
              <a:t>Fibonnacci</a:t>
            </a:r>
            <a:endParaRPr lang="en-US" dirty="0" smtClean="0"/>
          </a:p>
          <a:p>
            <a:pPr lvl="1"/>
            <a:r>
              <a:rPr lang="en-US" dirty="0"/>
              <a:t> </a:t>
            </a:r>
            <a:r>
              <a:rPr lang="en-US" dirty="0" smtClean="0"/>
              <a:t>Pascal’s</a:t>
            </a:r>
          </a:p>
          <a:p>
            <a:pPr lvl="1"/>
            <a:r>
              <a:rPr lang="en-US" dirty="0"/>
              <a:t> </a:t>
            </a:r>
            <a:r>
              <a:rPr lang="en-US" dirty="0" smtClean="0"/>
              <a:t>Gmail</a:t>
            </a:r>
            <a:endParaRPr lang="en-US" dirty="0"/>
          </a:p>
        </p:txBody>
      </p:sp>
    </p:spTree>
    <p:extLst>
      <p:ext uri="{BB962C8B-B14F-4D97-AF65-F5344CB8AC3E}">
        <p14:creationId xmlns:p14="http://schemas.microsoft.com/office/powerpoint/2010/main" val="52257520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clipse + </a:t>
            </a:r>
            <a:r>
              <a:rPr lang="en-US" dirty="0" err="1" smtClean="0"/>
              <a:t>ccw</a:t>
            </a:r>
            <a:endParaRPr lang="en-US" dirty="0"/>
          </a:p>
        </p:txBody>
      </p:sp>
      <p:sp>
        <p:nvSpPr>
          <p:cNvPr id="3" name="Content Placeholder 2"/>
          <p:cNvSpPr>
            <a:spLocks noGrp="1"/>
          </p:cNvSpPr>
          <p:nvPr>
            <p:ph idx="1"/>
          </p:nvPr>
        </p:nvSpPr>
        <p:spPr/>
        <p:txBody>
          <a:bodyPr>
            <a:normAutofit/>
          </a:bodyPr>
          <a:lstStyle/>
          <a:p>
            <a:r>
              <a:rPr lang="en-US" dirty="0" smtClean="0"/>
              <a:t> ide environment, easy for beginners </a:t>
            </a:r>
          </a:p>
          <a:p>
            <a:r>
              <a:rPr lang="en-US" dirty="0"/>
              <a:t> </a:t>
            </a:r>
            <a:r>
              <a:rPr lang="en-US" dirty="0" smtClean="0"/>
              <a:t>setup project with </a:t>
            </a:r>
            <a:r>
              <a:rPr lang="en-US" dirty="0" err="1" smtClean="0"/>
              <a:t>lein-cww</a:t>
            </a:r>
            <a:r>
              <a:rPr lang="en-US" dirty="0" smtClean="0"/>
              <a:t> </a:t>
            </a:r>
          </a:p>
          <a:p>
            <a:r>
              <a:rPr lang="en-US" dirty="0"/>
              <a:t> </a:t>
            </a:r>
            <a:r>
              <a:rPr lang="en-US" dirty="0" smtClean="0"/>
              <a:t>good for </a:t>
            </a:r>
            <a:r>
              <a:rPr lang="en-US" dirty="0" err="1" smtClean="0"/>
              <a:t>organising</a:t>
            </a:r>
            <a:r>
              <a:rPr lang="en-US" dirty="0" smtClean="0"/>
              <a:t> code</a:t>
            </a:r>
          </a:p>
          <a:p>
            <a:endParaRPr lang="en-US" dirty="0"/>
          </a:p>
          <a:p>
            <a:r>
              <a:rPr lang="en-US" dirty="0" smtClean="0"/>
              <a:t>  Commands</a:t>
            </a:r>
          </a:p>
          <a:p>
            <a:pPr lvl="1"/>
            <a:r>
              <a:rPr lang="en-US" dirty="0"/>
              <a:t> </a:t>
            </a:r>
            <a:r>
              <a:rPr lang="en-US" dirty="0" smtClean="0"/>
              <a:t>ctrl-option-L </a:t>
            </a:r>
          </a:p>
          <a:p>
            <a:pPr lvl="1"/>
            <a:r>
              <a:rPr lang="en-US" dirty="0"/>
              <a:t> </a:t>
            </a:r>
            <a:r>
              <a:rPr lang="en-US" dirty="0" smtClean="0"/>
              <a:t>ctrl-&lt;RET&gt;</a:t>
            </a:r>
          </a:p>
          <a:p>
            <a:pPr marL="0" indent="0">
              <a:buNone/>
            </a:pPr>
            <a:endParaRPr lang="en-US" dirty="0"/>
          </a:p>
        </p:txBody>
      </p:sp>
    </p:spTree>
    <p:extLst>
      <p:ext uri="{BB962C8B-B14F-4D97-AF65-F5344CB8AC3E}">
        <p14:creationId xmlns:p14="http://schemas.microsoft.com/office/powerpoint/2010/main" val="290588357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 demo</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lein</a:t>
            </a:r>
            <a:r>
              <a:rPr lang="en-US" dirty="0" smtClean="0"/>
              <a:t> new demo1</a:t>
            </a:r>
          </a:p>
          <a:p>
            <a:r>
              <a:rPr lang="en-US" dirty="0"/>
              <a:t> </a:t>
            </a:r>
            <a:r>
              <a:rPr lang="en-US" dirty="0" smtClean="0"/>
              <a:t>cd demo1</a:t>
            </a:r>
          </a:p>
          <a:p>
            <a:r>
              <a:rPr lang="en-US" dirty="0"/>
              <a:t> </a:t>
            </a:r>
            <a:r>
              <a:rPr lang="en-US" dirty="0" err="1" smtClean="0"/>
              <a:t>lein</a:t>
            </a:r>
            <a:r>
              <a:rPr lang="en-US" dirty="0" smtClean="0"/>
              <a:t> </a:t>
            </a:r>
            <a:r>
              <a:rPr lang="en-US" dirty="0" err="1" smtClean="0"/>
              <a:t>deps</a:t>
            </a:r>
            <a:endParaRPr lang="en-US" dirty="0" smtClean="0"/>
          </a:p>
          <a:p>
            <a:r>
              <a:rPr lang="en-US" dirty="0"/>
              <a:t> </a:t>
            </a:r>
            <a:r>
              <a:rPr lang="en-US" dirty="0" err="1" smtClean="0"/>
              <a:t>lein</a:t>
            </a:r>
            <a:r>
              <a:rPr lang="en-US" dirty="0" smtClean="0"/>
              <a:t> </a:t>
            </a:r>
            <a:r>
              <a:rPr lang="en-US" dirty="0" err="1" smtClean="0"/>
              <a:t>ccw</a:t>
            </a:r>
            <a:endParaRPr lang="en-US" dirty="0" smtClean="0"/>
          </a:p>
          <a:p>
            <a:r>
              <a:rPr lang="en-US" dirty="0"/>
              <a:t> </a:t>
            </a:r>
            <a:r>
              <a:rPr lang="en-US" dirty="0" smtClean="0"/>
              <a:t>Open Eclipse</a:t>
            </a:r>
          </a:p>
          <a:p>
            <a:pPr lvl="1"/>
            <a:r>
              <a:rPr lang="en-US" dirty="0"/>
              <a:t> </a:t>
            </a:r>
            <a:r>
              <a:rPr lang="en-US" dirty="0" smtClean="0"/>
              <a:t>Add Project</a:t>
            </a:r>
          </a:p>
          <a:p>
            <a:pPr lvl="1"/>
            <a:r>
              <a:rPr lang="en-US" dirty="0"/>
              <a:t> </a:t>
            </a:r>
            <a:r>
              <a:rPr lang="en-US" dirty="0" smtClean="0"/>
              <a:t>Load File in </a:t>
            </a:r>
            <a:r>
              <a:rPr lang="en-US" dirty="0" err="1"/>
              <a:t>r</a:t>
            </a:r>
            <a:r>
              <a:rPr lang="en-US" dirty="0" err="1" smtClean="0"/>
              <a:t>epl</a:t>
            </a:r>
            <a:endParaRPr lang="en-US" dirty="0"/>
          </a:p>
        </p:txBody>
      </p:sp>
    </p:spTree>
    <p:extLst>
      <p:ext uri="{BB962C8B-B14F-4D97-AF65-F5344CB8AC3E}">
        <p14:creationId xmlns:p14="http://schemas.microsoft.com/office/powerpoint/2010/main" val="358781472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a:t>
            </a:r>
            <a:endParaRPr lang="en-US" dirty="0"/>
          </a:p>
        </p:txBody>
      </p:sp>
      <p:sp>
        <p:nvSpPr>
          <p:cNvPr id="3" name="Content Placeholder 2"/>
          <p:cNvSpPr>
            <a:spLocks noGrp="1"/>
          </p:cNvSpPr>
          <p:nvPr>
            <p:ph idx="1"/>
          </p:nvPr>
        </p:nvSpPr>
        <p:spPr/>
        <p:txBody>
          <a:bodyPr/>
          <a:lstStyle/>
          <a:p>
            <a:pPr marL="0" indent="0">
              <a:buNone/>
            </a:pPr>
            <a:r>
              <a:rPr lang="en-US" dirty="0" smtClean="0"/>
              <a:t>Learning and Creativity</a:t>
            </a:r>
          </a:p>
          <a:p>
            <a:pPr marL="822960" lvl="1" indent="-457200">
              <a:buFont typeface="+mj-lt"/>
              <a:buAutoNum type="arabicPeriod"/>
            </a:pPr>
            <a:r>
              <a:rPr lang="en-US" dirty="0" smtClean="0"/>
              <a:t> Pleasurable and Enjoyable.</a:t>
            </a:r>
          </a:p>
          <a:p>
            <a:pPr marL="822960" lvl="1" indent="-457200">
              <a:buFont typeface="+mj-lt"/>
              <a:buAutoNum type="arabicPeriod"/>
            </a:pPr>
            <a:r>
              <a:rPr lang="en-US" dirty="0" smtClean="0"/>
              <a:t> No Extrinsic </a:t>
            </a:r>
            <a:r>
              <a:rPr lang="en-US" dirty="0"/>
              <a:t>G</a:t>
            </a:r>
            <a:r>
              <a:rPr lang="en-US" dirty="0" smtClean="0"/>
              <a:t>oals.</a:t>
            </a:r>
            <a:endParaRPr lang="en-US" dirty="0"/>
          </a:p>
          <a:p>
            <a:pPr marL="822960" lvl="1" indent="-457200">
              <a:buFont typeface="+mj-lt"/>
              <a:buAutoNum type="arabicPeriod"/>
            </a:pPr>
            <a:r>
              <a:rPr lang="en-US" dirty="0" smtClean="0"/>
              <a:t> Spontaneous </a:t>
            </a:r>
            <a:r>
              <a:rPr lang="en-US" dirty="0"/>
              <a:t>and </a:t>
            </a:r>
            <a:r>
              <a:rPr lang="en-US" dirty="0" smtClean="0"/>
              <a:t>Voluntary</a:t>
            </a:r>
            <a:r>
              <a:rPr lang="en-US" dirty="0"/>
              <a:t>.</a:t>
            </a:r>
          </a:p>
          <a:p>
            <a:pPr marL="822960" lvl="1" indent="-457200">
              <a:buFont typeface="+mj-lt"/>
              <a:buAutoNum type="arabicPeriod"/>
            </a:pPr>
            <a:r>
              <a:rPr lang="en-US" dirty="0" smtClean="0"/>
              <a:t> Active Engagement.</a:t>
            </a:r>
            <a:endParaRPr lang="en-US" dirty="0"/>
          </a:p>
          <a:p>
            <a:pPr marL="822960" lvl="1" indent="-457200">
              <a:buFont typeface="+mj-lt"/>
              <a:buAutoNum type="arabicPeriod"/>
            </a:pPr>
            <a:r>
              <a:rPr lang="en-US" dirty="0" smtClean="0"/>
              <a:t> Element </a:t>
            </a:r>
            <a:r>
              <a:rPr lang="en-US" dirty="0"/>
              <a:t>of </a:t>
            </a:r>
            <a:r>
              <a:rPr lang="en-US" dirty="0" smtClean="0"/>
              <a:t>Make-Believe.</a:t>
            </a:r>
          </a:p>
          <a:p>
            <a:pPr marL="365760" lvl="1" indent="0">
              <a:buNone/>
            </a:pPr>
            <a:r>
              <a:rPr lang="en-US" dirty="0" smtClean="0"/>
              <a:t> </a:t>
            </a:r>
          </a:p>
          <a:p>
            <a:pPr marL="365760" lvl="1" indent="0">
              <a:buNone/>
            </a:pPr>
            <a:r>
              <a:rPr lang="en-US" sz="3600" b="1" dirty="0"/>
              <a:t> </a:t>
            </a:r>
            <a:r>
              <a:rPr lang="en-US" sz="3600" b="1" dirty="0" smtClean="0"/>
              <a:t>    No </a:t>
            </a:r>
            <a:r>
              <a:rPr lang="en-US" sz="3600" b="1" dirty="0" err="1" smtClean="0"/>
              <a:t>Resistence</a:t>
            </a:r>
            <a:endParaRPr lang="en-US" sz="3600" b="1" dirty="0"/>
          </a:p>
        </p:txBody>
      </p:sp>
    </p:spTree>
    <p:extLst>
      <p:ext uri="{BB962C8B-B14F-4D97-AF65-F5344CB8AC3E}">
        <p14:creationId xmlns:p14="http://schemas.microsoft.com/office/powerpoint/2010/main" val="173950214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Organisation</a:t>
            </a:r>
            <a:endParaRPr lang="en-US" dirty="0"/>
          </a:p>
        </p:txBody>
      </p:sp>
      <p:sp>
        <p:nvSpPr>
          <p:cNvPr id="3" name="Content Placeholder 2"/>
          <p:cNvSpPr>
            <a:spLocks noGrp="1"/>
          </p:cNvSpPr>
          <p:nvPr>
            <p:ph idx="1"/>
          </p:nvPr>
        </p:nvSpPr>
        <p:spPr/>
        <p:txBody>
          <a:bodyPr/>
          <a:lstStyle/>
          <a:p>
            <a:r>
              <a:rPr lang="en-US" dirty="0" smtClean="0"/>
              <a:t>  Cleaning and Optimization </a:t>
            </a:r>
          </a:p>
          <a:p>
            <a:pPr lvl="1"/>
            <a:r>
              <a:rPr lang="en-US" dirty="0"/>
              <a:t> </a:t>
            </a:r>
            <a:r>
              <a:rPr lang="en-US" dirty="0" smtClean="0"/>
              <a:t>Adds Consistency</a:t>
            </a:r>
          </a:p>
          <a:p>
            <a:pPr lvl="1"/>
            <a:r>
              <a:rPr lang="en-US" dirty="0"/>
              <a:t> </a:t>
            </a:r>
            <a:r>
              <a:rPr lang="en-US" dirty="0" smtClean="0"/>
              <a:t>Decrease Noise/Increase Understanding</a:t>
            </a:r>
          </a:p>
          <a:p>
            <a:pPr lvl="1"/>
            <a:r>
              <a:rPr lang="en-US" dirty="0" smtClean="0"/>
              <a:t> </a:t>
            </a:r>
          </a:p>
          <a:p>
            <a:pPr lvl="1"/>
            <a:endParaRPr lang="en-US" dirty="0"/>
          </a:p>
        </p:txBody>
      </p:sp>
    </p:spTree>
    <p:extLst>
      <p:ext uri="{BB962C8B-B14F-4D97-AF65-F5344CB8AC3E}">
        <p14:creationId xmlns:p14="http://schemas.microsoft.com/office/powerpoint/2010/main" val="10771048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Learning Curve</a:t>
            </a:r>
            <a:endParaRPr lang="en-US" dirty="0"/>
          </a:p>
        </p:txBody>
      </p:sp>
      <p:cxnSp>
        <p:nvCxnSpPr>
          <p:cNvPr id="5" name="Straight Arrow Connector 4"/>
          <p:cNvCxnSpPr/>
          <p:nvPr/>
        </p:nvCxnSpPr>
        <p:spPr>
          <a:xfrm flipV="1">
            <a:off x="1681238" y="2152953"/>
            <a:ext cx="0" cy="358019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681238" y="5733143"/>
            <a:ext cx="5846838"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1657048" y="2165048"/>
            <a:ext cx="5733142" cy="3322897"/>
          </a:xfrm>
          <a:custGeom>
            <a:avLst/>
            <a:gdLst>
              <a:gd name="connsiteX0" fmla="*/ 0 w 5733142"/>
              <a:gd name="connsiteY0" fmla="*/ 3314095 h 3322897"/>
              <a:gd name="connsiteX1" fmla="*/ 2733523 w 5733142"/>
              <a:gd name="connsiteY1" fmla="*/ 3181047 h 3322897"/>
              <a:gd name="connsiteX2" fmla="*/ 3314095 w 5733142"/>
              <a:gd name="connsiteY2" fmla="*/ 2334381 h 3322897"/>
              <a:gd name="connsiteX3" fmla="*/ 4366381 w 5733142"/>
              <a:gd name="connsiteY3" fmla="*/ 1233714 h 3322897"/>
              <a:gd name="connsiteX4" fmla="*/ 4511523 w 5733142"/>
              <a:gd name="connsiteY4" fmla="*/ 266095 h 3322897"/>
              <a:gd name="connsiteX5" fmla="*/ 5733142 w 5733142"/>
              <a:gd name="connsiteY5" fmla="*/ 0 h 332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142" h="3322897">
                <a:moveTo>
                  <a:pt x="0" y="3314095"/>
                </a:moveTo>
                <a:cubicBezTo>
                  <a:pt x="1090587" y="3329214"/>
                  <a:pt x="2181174" y="3344333"/>
                  <a:pt x="2733523" y="3181047"/>
                </a:cubicBezTo>
                <a:cubicBezTo>
                  <a:pt x="3285872" y="3017761"/>
                  <a:pt x="3041952" y="2658937"/>
                  <a:pt x="3314095" y="2334381"/>
                </a:cubicBezTo>
                <a:cubicBezTo>
                  <a:pt x="3586238" y="2009825"/>
                  <a:pt x="4166810" y="1578428"/>
                  <a:pt x="4366381" y="1233714"/>
                </a:cubicBezTo>
                <a:cubicBezTo>
                  <a:pt x="4565952" y="889000"/>
                  <a:pt x="4283730" y="471714"/>
                  <a:pt x="4511523" y="266095"/>
                </a:cubicBezTo>
                <a:cubicBezTo>
                  <a:pt x="4739317" y="60476"/>
                  <a:pt x="5733142" y="0"/>
                  <a:pt x="5733142" y="0"/>
                </a:cubicBezTo>
              </a:path>
            </a:pathLst>
          </a:cu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816833" y="1801337"/>
            <a:ext cx="1238177" cy="369332"/>
          </a:xfrm>
          <a:prstGeom prst="rect">
            <a:avLst/>
          </a:prstGeom>
          <a:noFill/>
        </p:spPr>
        <p:txBody>
          <a:bodyPr wrap="none" rtlCol="0">
            <a:spAutoFit/>
          </a:bodyPr>
          <a:lstStyle/>
          <a:p>
            <a:r>
              <a:rPr lang="en-US" dirty="0" smtClean="0"/>
              <a:t>Proficiency</a:t>
            </a:r>
            <a:endParaRPr lang="en-US" dirty="0"/>
          </a:p>
        </p:txBody>
      </p:sp>
      <p:sp>
        <p:nvSpPr>
          <p:cNvPr id="12" name="TextBox 11"/>
          <p:cNvSpPr txBox="1"/>
          <p:nvPr/>
        </p:nvSpPr>
        <p:spPr>
          <a:xfrm>
            <a:off x="7220761" y="5918591"/>
            <a:ext cx="919430" cy="369332"/>
          </a:xfrm>
          <a:prstGeom prst="rect">
            <a:avLst/>
          </a:prstGeom>
          <a:noFill/>
        </p:spPr>
        <p:txBody>
          <a:bodyPr wrap="none" rtlCol="0">
            <a:spAutoFit/>
          </a:bodyPr>
          <a:lstStyle/>
          <a:p>
            <a:r>
              <a:rPr lang="en-US" dirty="0" smtClean="0"/>
              <a:t>Months</a:t>
            </a:r>
            <a:endParaRPr lang="en-US" dirty="0"/>
          </a:p>
        </p:txBody>
      </p:sp>
      <p:sp>
        <p:nvSpPr>
          <p:cNvPr id="13" name="TextBox 12"/>
          <p:cNvSpPr txBox="1"/>
          <p:nvPr/>
        </p:nvSpPr>
        <p:spPr>
          <a:xfrm>
            <a:off x="3638510" y="5733925"/>
            <a:ext cx="320032" cy="369332"/>
          </a:xfrm>
          <a:prstGeom prst="rect">
            <a:avLst/>
          </a:prstGeom>
          <a:noFill/>
        </p:spPr>
        <p:txBody>
          <a:bodyPr wrap="none" rtlCol="0">
            <a:spAutoFit/>
          </a:bodyPr>
          <a:lstStyle/>
          <a:p>
            <a:r>
              <a:rPr lang="en-US" dirty="0" smtClean="0"/>
              <a:t>3</a:t>
            </a:r>
            <a:endParaRPr lang="en-US" dirty="0"/>
          </a:p>
        </p:txBody>
      </p:sp>
      <p:sp>
        <p:nvSpPr>
          <p:cNvPr id="14" name="TextBox 13"/>
          <p:cNvSpPr txBox="1"/>
          <p:nvPr/>
        </p:nvSpPr>
        <p:spPr>
          <a:xfrm>
            <a:off x="5742362" y="5733925"/>
            <a:ext cx="320032" cy="369332"/>
          </a:xfrm>
          <a:prstGeom prst="rect">
            <a:avLst/>
          </a:prstGeom>
          <a:noFill/>
        </p:spPr>
        <p:txBody>
          <a:bodyPr wrap="none" rtlCol="0">
            <a:spAutoFit/>
          </a:bodyPr>
          <a:lstStyle/>
          <a:p>
            <a:r>
              <a:rPr lang="en-US" dirty="0"/>
              <a:t>6</a:t>
            </a:r>
          </a:p>
        </p:txBody>
      </p:sp>
      <p:sp>
        <p:nvSpPr>
          <p:cNvPr id="15" name="TextBox 14"/>
          <p:cNvSpPr txBox="1"/>
          <p:nvPr/>
        </p:nvSpPr>
        <p:spPr>
          <a:xfrm>
            <a:off x="1095023" y="4518448"/>
            <a:ext cx="1521420" cy="646331"/>
          </a:xfrm>
          <a:prstGeom prst="rect">
            <a:avLst/>
          </a:prstGeom>
          <a:noFill/>
        </p:spPr>
        <p:txBody>
          <a:bodyPr wrap="none" rtlCol="0">
            <a:spAutoFit/>
          </a:bodyPr>
          <a:lstStyle/>
          <a:p>
            <a:r>
              <a:rPr lang="en-US" dirty="0" smtClean="0"/>
              <a:t>Watched Rich </a:t>
            </a:r>
          </a:p>
          <a:p>
            <a:r>
              <a:rPr lang="en-US" dirty="0" smtClean="0"/>
              <a:t>Hickey’s Talk</a:t>
            </a:r>
            <a:endParaRPr lang="en-US" dirty="0"/>
          </a:p>
        </p:txBody>
      </p:sp>
      <p:sp>
        <p:nvSpPr>
          <p:cNvPr id="16" name="TextBox 15"/>
          <p:cNvSpPr txBox="1"/>
          <p:nvPr/>
        </p:nvSpPr>
        <p:spPr>
          <a:xfrm>
            <a:off x="3406473" y="3585688"/>
            <a:ext cx="1018227" cy="923330"/>
          </a:xfrm>
          <a:prstGeom prst="rect">
            <a:avLst/>
          </a:prstGeom>
          <a:noFill/>
        </p:spPr>
        <p:txBody>
          <a:bodyPr wrap="none" rtlCol="0">
            <a:spAutoFit/>
          </a:bodyPr>
          <a:lstStyle/>
          <a:p>
            <a:r>
              <a:rPr lang="en-US" dirty="0" smtClean="0"/>
              <a:t>Ah Ha</a:t>
            </a:r>
          </a:p>
          <a:p>
            <a:r>
              <a:rPr lang="en-US" dirty="0" smtClean="0"/>
              <a:t>Moment </a:t>
            </a:r>
          </a:p>
          <a:p>
            <a:r>
              <a:rPr lang="en-US" dirty="0" smtClean="0"/>
              <a:t>(SICP)</a:t>
            </a:r>
            <a:endParaRPr lang="en-US" dirty="0"/>
          </a:p>
        </p:txBody>
      </p:sp>
      <p:sp>
        <p:nvSpPr>
          <p:cNvPr id="17" name="TextBox 16"/>
          <p:cNvSpPr txBox="1"/>
          <p:nvPr/>
        </p:nvSpPr>
        <p:spPr>
          <a:xfrm>
            <a:off x="6062394" y="4195282"/>
            <a:ext cx="1403412" cy="646331"/>
          </a:xfrm>
          <a:prstGeom prst="rect">
            <a:avLst/>
          </a:prstGeom>
          <a:noFill/>
        </p:spPr>
        <p:txBody>
          <a:bodyPr wrap="none" rtlCol="0">
            <a:spAutoFit/>
          </a:bodyPr>
          <a:lstStyle/>
          <a:p>
            <a:r>
              <a:rPr lang="en-US" dirty="0" smtClean="0"/>
              <a:t>Learning</a:t>
            </a:r>
          </a:p>
          <a:p>
            <a:r>
              <a:rPr lang="en-US" dirty="0" err="1" smtClean="0"/>
              <a:t>Clojurescript</a:t>
            </a:r>
            <a:endParaRPr lang="en-US" dirty="0"/>
          </a:p>
        </p:txBody>
      </p:sp>
      <p:sp>
        <p:nvSpPr>
          <p:cNvPr id="18" name="TextBox 17"/>
          <p:cNvSpPr txBox="1"/>
          <p:nvPr/>
        </p:nvSpPr>
        <p:spPr>
          <a:xfrm>
            <a:off x="4857183" y="1983782"/>
            <a:ext cx="900156" cy="646331"/>
          </a:xfrm>
          <a:prstGeom prst="rect">
            <a:avLst/>
          </a:prstGeom>
          <a:noFill/>
        </p:spPr>
        <p:txBody>
          <a:bodyPr wrap="none" rtlCol="0">
            <a:spAutoFit/>
          </a:bodyPr>
          <a:lstStyle/>
          <a:p>
            <a:r>
              <a:rPr lang="en-US" dirty="0" smtClean="0"/>
              <a:t>‘Got’</a:t>
            </a:r>
          </a:p>
          <a:p>
            <a:r>
              <a:rPr lang="en-US" dirty="0" smtClean="0"/>
              <a:t>Macros</a:t>
            </a:r>
            <a:endParaRPr lang="en-US" dirty="0"/>
          </a:p>
        </p:txBody>
      </p:sp>
      <p:sp>
        <p:nvSpPr>
          <p:cNvPr id="19" name="TextBox 18"/>
          <p:cNvSpPr txBox="1"/>
          <p:nvPr/>
        </p:nvSpPr>
        <p:spPr>
          <a:xfrm>
            <a:off x="7225599" y="2561675"/>
            <a:ext cx="1197764" cy="646331"/>
          </a:xfrm>
          <a:prstGeom prst="rect">
            <a:avLst/>
          </a:prstGeom>
          <a:noFill/>
        </p:spPr>
        <p:txBody>
          <a:bodyPr wrap="none" rtlCol="0">
            <a:spAutoFit/>
          </a:bodyPr>
          <a:lstStyle/>
          <a:p>
            <a:r>
              <a:rPr lang="en-US" dirty="0" smtClean="0"/>
              <a:t>Looking at </a:t>
            </a:r>
          </a:p>
          <a:p>
            <a:r>
              <a:rPr lang="en-US" dirty="0" err="1" smtClean="0"/>
              <a:t>Datomic</a:t>
            </a:r>
            <a:endParaRPr lang="en-US" dirty="0"/>
          </a:p>
        </p:txBody>
      </p:sp>
      <p:sp>
        <p:nvSpPr>
          <p:cNvPr id="20" name="TextBox 19"/>
          <p:cNvSpPr txBox="1"/>
          <p:nvPr/>
        </p:nvSpPr>
        <p:spPr>
          <a:xfrm>
            <a:off x="2442069" y="5164779"/>
            <a:ext cx="1697901" cy="646331"/>
          </a:xfrm>
          <a:prstGeom prst="rect">
            <a:avLst/>
          </a:prstGeom>
          <a:noFill/>
        </p:spPr>
        <p:txBody>
          <a:bodyPr wrap="none" rtlCol="0">
            <a:spAutoFit/>
          </a:bodyPr>
          <a:lstStyle/>
          <a:p>
            <a:r>
              <a:rPr lang="en-US" dirty="0" smtClean="0"/>
              <a:t>Lots of Reading</a:t>
            </a:r>
          </a:p>
          <a:p>
            <a:r>
              <a:rPr lang="en-US" dirty="0" smtClean="0"/>
              <a:t>And Videos</a:t>
            </a:r>
            <a:endParaRPr lang="en-US" dirty="0"/>
          </a:p>
        </p:txBody>
      </p:sp>
      <p:cxnSp>
        <p:nvCxnSpPr>
          <p:cNvPr id="21" name="Straight Arrow Connector 20"/>
          <p:cNvCxnSpPr/>
          <p:nvPr/>
        </p:nvCxnSpPr>
        <p:spPr>
          <a:xfrm>
            <a:off x="1729619" y="5134490"/>
            <a:ext cx="0" cy="353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475238" y="4269619"/>
            <a:ext cx="260993" cy="248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5742363" y="3920625"/>
            <a:ext cx="320031" cy="2746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763677" y="2541984"/>
            <a:ext cx="260993" cy="248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7060743" y="2267327"/>
            <a:ext cx="320031" cy="2746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775254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1104459"/>
            <a:ext cx="6196405" cy="4618610"/>
          </a:xfrm>
        </p:spPr>
        <p:txBody>
          <a:bodyPr/>
          <a:lstStyle/>
          <a:p>
            <a:pPr marL="0" indent="0">
              <a:buNone/>
            </a:pPr>
            <a:r>
              <a:rPr lang="en-US" dirty="0" smtClean="0"/>
              <a:t>“There might be tens of thousands of people who conceive the possibility of the same invention at the same time. But less than one in ten imagines how it might be done. Of those who see how to do it, only one in ten will actually think through the practical details and specific solutions. Of these only one in ten will actually get the design to work for very long. And finally, usually only one of all those many thousands with the idea will get the invention to stick in the culture”</a:t>
            </a:r>
          </a:p>
          <a:p>
            <a:pPr marL="0" indent="0">
              <a:buNone/>
            </a:pPr>
            <a:r>
              <a:rPr lang="en-US" dirty="0"/>
              <a:t>	</a:t>
            </a:r>
            <a:r>
              <a:rPr lang="en-US" dirty="0" smtClean="0"/>
              <a:t>			- Danny </a:t>
            </a:r>
            <a:r>
              <a:rPr lang="en-US" dirty="0" err="1" smtClean="0"/>
              <a:t>Hillis</a:t>
            </a:r>
            <a:endParaRPr lang="en-US" dirty="0"/>
          </a:p>
        </p:txBody>
      </p:sp>
    </p:spTree>
    <p:extLst>
      <p:ext uri="{BB962C8B-B14F-4D97-AF65-F5344CB8AC3E}">
        <p14:creationId xmlns:p14="http://schemas.microsoft.com/office/powerpoint/2010/main" val="346300407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2570910"/>
            <a:ext cx="6965245" cy="1202485"/>
          </a:xfrm>
        </p:spPr>
        <p:txBody>
          <a:bodyPr/>
          <a:lstStyle/>
          <a:p>
            <a:r>
              <a:rPr lang="en-US" dirty="0" smtClean="0"/>
              <a:t>Motivation</a:t>
            </a:r>
            <a:endParaRPr lang="en-US" dirty="0"/>
          </a:p>
        </p:txBody>
      </p:sp>
    </p:spTree>
    <p:extLst>
      <p:ext uri="{BB962C8B-B14F-4D97-AF65-F5344CB8AC3E}">
        <p14:creationId xmlns:p14="http://schemas.microsoft.com/office/powerpoint/2010/main" val="284955034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49598"/>
          <a:stretch/>
        </p:blipFill>
        <p:spPr>
          <a:xfrm>
            <a:off x="-80674" y="4790831"/>
            <a:ext cx="4791267" cy="1863774"/>
          </a:xfrm>
          <a:prstGeom prst="rect">
            <a:avLst/>
          </a:prstGeom>
        </p:spPr>
      </p:pic>
      <p:sp>
        <p:nvSpPr>
          <p:cNvPr id="2" name="Title 1"/>
          <p:cNvSpPr>
            <a:spLocks noGrp="1"/>
          </p:cNvSpPr>
          <p:nvPr>
            <p:ph type="title"/>
          </p:nvPr>
        </p:nvSpPr>
        <p:spPr/>
        <p:txBody>
          <a:bodyPr/>
          <a:lstStyle/>
          <a:p>
            <a:endParaRPr lang="en-US"/>
          </a:p>
        </p:txBody>
      </p:sp>
      <p:pic>
        <p:nvPicPr>
          <p:cNvPr id="22" name="Picture 21"/>
          <p:cNvPicPr>
            <a:picLocks noChangeAspect="1"/>
          </p:cNvPicPr>
          <p:nvPr/>
        </p:nvPicPr>
        <p:blipFill rotWithShape="1">
          <a:blip r:embed="rId3"/>
          <a:srcRect l="-1" r="45222"/>
          <a:stretch/>
        </p:blipFill>
        <p:spPr>
          <a:xfrm>
            <a:off x="4552503" y="190501"/>
            <a:ext cx="5692164" cy="6494477"/>
          </a:xfrm>
          <a:prstGeom prst="rect">
            <a:avLst/>
          </a:prstGeom>
        </p:spPr>
      </p:pic>
      <p:pic>
        <p:nvPicPr>
          <p:cNvPr id="11" name="Picture 10"/>
          <p:cNvPicPr>
            <a:picLocks noChangeAspect="1"/>
          </p:cNvPicPr>
          <p:nvPr/>
        </p:nvPicPr>
        <p:blipFill rotWithShape="1">
          <a:blip r:embed="rId2"/>
          <a:srcRect r="51951" b="53045"/>
          <a:stretch/>
        </p:blipFill>
        <p:spPr>
          <a:xfrm>
            <a:off x="-122071" y="190501"/>
            <a:ext cx="2576533" cy="1943248"/>
          </a:xfrm>
          <a:prstGeom prst="rect">
            <a:avLst/>
          </a:prstGeom>
        </p:spPr>
      </p:pic>
      <p:pic>
        <p:nvPicPr>
          <p:cNvPr id="12" name="Picture 11"/>
          <p:cNvPicPr>
            <a:picLocks noChangeAspect="1"/>
          </p:cNvPicPr>
          <p:nvPr/>
        </p:nvPicPr>
        <p:blipFill rotWithShape="1">
          <a:blip r:embed="rId4"/>
          <a:srcRect t="7597"/>
          <a:stretch/>
        </p:blipFill>
        <p:spPr>
          <a:xfrm>
            <a:off x="2454463" y="190501"/>
            <a:ext cx="2087339" cy="1928756"/>
          </a:xfrm>
          <a:prstGeom prst="rect">
            <a:avLst/>
          </a:prstGeom>
        </p:spPr>
      </p:pic>
      <p:pic>
        <p:nvPicPr>
          <p:cNvPr id="10" name="Picture 9"/>
          <p:cNvPicPr>
            <a:picLocks noChangeAspect="1"/>
          </p:cNvPicPr>
          <p:nvPr/>
        </p:nvPicPr>
        <p:blipFill rotWithShape="1">
          <a:blip r:embed="rId2"/>
          <a:srcRect l="48924" b="51537"/>
          <a:stretch/>
        </p:blipFill>
        <p:spPr>
          <a:xfrm>
            <a:off x="-122070" y="1822357"/>
            <a:ext cx="4705268" cy="3175559"/>
          </a:xfrm>
          <a:prstGeom prst="rect">
            <a:avLst/>
          </a:prstGeom>
        </p:spPr>
      </p:pic>
      <p:sp>
        <p:nvSpPr>
          <p:cNvPr id="14" name="Rectangle 13"/>
          <p:cNvSpPr/>
          <p:nvPr/>
        </p:nvSpPr>
        <p:spPr>
          <a:xfrm>
            <a:off x="328677" y="555259"/>
            <a:ext cx="1532691" cy="1015663"/>
          </a:xfrm>
          <a:prstGeom prst="rect">
            <a:avLst/>
          </a:prstGeom>
        </p:spPr>
        <p:txBody>
          <a:bodyPr wrap="none">
            <a:spAutoFit/>
          </a:bodyPr>
          <a:lstStyle/>
          <a:p>
            <a:r>
              <a:rPr lang="en-US" sz="6000" dirty="0" smtClean="0">
                <a:solidFill>
                  <a:schemeClr val="bg1"/>
                </a:solidFill>
              </a:rPr>
              <a:t>C++</a:t>
            </a:r>
            <a:endParaRPr lang="en-US" sz="6000" dirty="0"/>
          </a:p>
        </p:txBody>
      </p:sp>
      <p:sp>
        <p:nvSpPr>
          <p:cNvPr id="15" name="Rectangle 14"/>
          <p:cNvSpPr/>
          <p:nvPr/>
        </p:nvSpPr>
        <p:spPr>
          <a:xfrm>
            <a:off x="1247422" y="5318776"/>
            <a:ext cx="1607081" cy="1015663"/>
          </a:xfrm>
          <a:prstGeom prst="rect">
            <a:avLst/>
          </a:prstGeom>
        </p:spPr>
        <p:txBody>
          <a:bodyPr wrap="none">
            <a:spAutoFit/>
          </a:bodyPr>
          <a:lstStyle/>
          <a:p>
            <a:r>
              <a:rPr lang="en-US" sz="6000" dirty="0" smtClean="0">
                <a:solidFill>
                  <a:schemeClr val="bg1"/>
                </a:solidFill>
              </a:rPr>
              <a:t>Java</a:t>
            </a:r>
            <a:endParaRPr lang="en-US" sz="6000" dirty="0"/>
          </a:p>
        </p:txBody>
      </p:sp>
      <p:pic>
        <p:nvPicPr>
          <p:cNvPr id="20" name="Picture 19"/>
          <p:cNvPicPr>
            <a:picLocks noChangeAspect="1"/>
          </p:cNvPicPr>
          <p:nvPr/>
        </p:nvPicPr>
        <p:blipFill>
          <a:blip r:embed="rId5"/>
          <a:stretch>
            <a:fillRect/>
          </a:stretch>
        </p:blipFill>
        <p:spPr>
          <a:xfrm>
            <a:off x="5633795" y="1228711"/>
            <a:ext cx="4051300" cy="3937000"/>
          </a:xfrm>
          <a:prstGeom prst="rect">
            <a:avLst/>
          </a:prstGeom>
        </p:spPr>
      </p:pic>
      <p:pic>
        <p:nvPicPr>
          <p:cNvPr id="19" name="Picture 18"/>
          <p:cNvPicPr>
            <a:picLocks noChangeAspect="1"/>
          </p:cNvPicPr>
          <p:nvPr/>
        </p:nvPicPr>
        <p:blipFill>
          <a:blip r:embed="rId6"/>
          <a:stretch>
            <a:fillRect/>
          </a:stretch>
        </p:blipFill>
        <p:spPr>
          <a:xfrm>
            <a:off x="7281014" y="1822357"/>
            <a:ext cx="1258353" cy="1165570"/>
          </a:xfrm>
          <a:prstGeom prst="rect">
            <a:avLst/>
          </a:prstGeom>
        </p:spPr>
      </p:pic>
      <p:sp>
        <p:nvSpPr>
          <p:cNvPr id="21" name="Rectangle 20"/>
          <p:cNvSpPr/>
          <p:nvPr/>
        </p:nvSpPr>
        <p:spPr>
          <a:xfrm>
            <a:off x="3547852" y="5723055"/>
            <a:ext cx="850225" cy="369332"/>
          </a:xfrm>
          <a:prstGeom prst="rect">
            <a:avLst/>
          </a:prstGeom>
        </p:spPr>
        <p:txBody>
          <a:bodyPr wrap="none">
            <a:spAutoFit/>
          </a:bodyPr>
          <a:lstStyle/>
          <a:p>
            <a:r>
              <a:rPr lang="en-US" dirty="0" smtClean="0">
                <a:solidFill>
                  <a:schemeClr val="bg1"/>
                </a:solidFill>
              </a:rPr>
              <a:t>Python</a:t>
            </a:r>
            <a:endParaRPr lang="en-US" dirty="0"/>
          </a:p>
        </p:txBody>
      </p:sp>
      <p:sp>
        <p:nvSpPr>
          <p:cNvPr id="24" name="Rectangle 23"/>
          <p:cNvSpPr/>
          <p:nvPr/>
        </p:nvSpPr>
        <p:spPr>
          <a:xfrm>
            <a:off x="328677" y="5332567"/>
            <a:ext cx="453707" cy="369332"/>
          </a:xfrm>
          <a:prstGeom prst="rect">
            <a:avLst/>
          </a:prstGeom>
        </p:spPr>
        <p:txBody>
          <a:bodyPr wrap="none">
            <a:spAutoFit/>
          </a:bodyPr>
          <a:lstStyle/>
          <a:p>
            <a:r>
              <a:rPr lang="en-US" dirty="0" smtClean="0">
                <a:solidFill>
                  <a:schemeClr val="bg1"/>
                </a:solidFill>
              </a:rPr>
              <a:t>C#</a:t>
            </a:r>
            <a:endParaRPr lang="en-US" dirty="0"/>
          </a:p>
        </p:txBody>
      </p:sp>
      <p:pic>
        <p:nvPicPr>
          <p:cNvPr id="26" name="Picture 25"/>
          <p:cNvPicPr>
            <a:picLocks noChangeAspect="1"/>
          </p:cNvPicPr>
          <p:nvPr/>
        </p:nvPicPr>
        <p:blipFill>
          <a:blip r:embed="rId7"/>
          <a:stretch>
            <a:fillRect/>
          </a:stretch>
        </p:blipFill>
        <p:spPr>
          <a:xfrm>
            <a:off x="-356782" y="2263890"/>
            <a:ext cx="2282048" cy="2019165"/>
          </a:xfrm>
          <a:prstGeom prst="rect">
            <a:avLst/>
          </a:prstGeom>
        </p:spPr>
      </p:pic>
      <p:sp>
        <p:nvSpPr>
          <p:cNvPr id="13" name="TextBox 12"/>
          <p:cNvSpPr txBox="1"/>
          <p:nvPr/>
        </p:nvSpPr>
        <p:spPr>
          <a:xfrm>
            <a:off x="2490725" y="2133749"/>
            <a:ext cx="4790289" cy="2308324"/>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de-DE" sz="3600" b="1" dirty="0" err="1" smtClean="0">
                <a:ln w="11430"/>
                <a:solidFill>
                  <a:schemeClr val="accent2"/>
                </a:solidFill>
                <a:effectLst>
                  <a:outerShdw blurRad="80000" dist="40000" dir="5040000" algn="tl">
                    <a:srgbClr val="000000">
                      <a:alpha val="30000"/>
                    </a:srgbClr>
                  </a:outerShdw>
                </a:effectLst>
              </a:rPr>
              <a:t>Object</a:t>
            </a:r>
            <a:r>
              <a:rPr lang="de-DE" sz="3600" b="1" dirty="0" smtClean="0">
                <a:ln w="11430"/>
                <a:solidFill>
                  <a:schemeClr val="accent2"/>
                </a:solidFill>
                <a:effectLst>
                  <a:outerShdw blurRad="80000" dist="40000" dir="5040000" algn="tl">
                    <a:srgbClr val="000000">
                      <a:alpha val="30000"/>
                    </a:srgbClr>
                  </a:outerShdw>
                </a:effectLst>
              </a:rPr>
              <a:t> </a:t>
            </a:r>
            <a:r>
              <a:rPr lang="de-DE" sz="3600" b="1" dirty="0" err="1" smtClean="0">
                <a:ln w="11430"/>
                <a:solidFill>
                  <a:schemeClr val="accent2"/>
                </a:solidFill>
                <a:effectLst>
                  <a:outerShdw blurRad="80000" dist="40000" dir="5040000" algn="tl">
                    <a:srgbClr val="000000">
                      <a:alpha val="30000"/>
                    </a:srgbClr>
                  </a:outerShdw>
                </a:effectLst>
              </a:rPr>
              <a:t>Orientated</a:t>
            </a:r>
            <a:r>
              <a:rPr lang="de-DE" sz="3600" b="1" dirty="0" smtClean="0">
                <a:ln w="11430"/>
                <a:solidFill>
                  <a:schemeClr val="accent2"/>
                </a:solidFill>
                <a:effectLst>
                  <a:outerShdw blurRad="80000" dist="40000" dir="5040000" algn="tl">
                    <a:srgbClr val="000000">
                      <a:alpha val="30000"/>
                    </a:srgbClr>
                  </a:outerShdw>
                </a:effectLst>
              </a:rPr>
              <a:t> Design</a:t>
            </a:r>
          </a:p>
          <a:p>
            <a:pPr algn="ctr"/>
            <a:endParaRPr lang="de-DE" sz="3600" b="1" dirty="0">
              <a:ln w="11430"/>
              <a:solidFill>
                <a:schemeClr val="accent2"/>
              </a:solidFill>
              <a:effectLst>
                <a:outerShdw blurRad="80000" dist="40000" dir="5040000" algn="tl">
                  <a:srgbClr val="000000">
                    <a:alpha val="30000"/>
                  </a:srgbClr>
                </a:outerShdw>
              </a:effectLst>
            </a:endParaRPr>
          </a:p>
          <a:p>
            <a:pPr algn="ctr"/>
            <a:r>
              <a:rPr lang="de-DE" sz="3600" b="1" dirty="0" smtClean="0">
                <a:ln w="11430"/>
                <a:solidFill>
                  <a:schemeClr val="accent2"/>
                </a:solidFill>
                <a:effectLst>
                  <a:outerShdw blurRad="80000" dist="40000" dir="5040000" algn="tl">
                    <a:srgbClr val="000000">
                      <a:alpha val="30000"/>
                    </a:srgbClr>
                  </a:outerShdw>
                </a:effectLst>
              </a:rPr>
              <a:t>Data </a:t>
            </a:r>
            <a:r>
              <a:rPr lang="de-DE" sz="3600" b="1" dirty="0" err="1" smtClean="0">
                <a:ln w="11430"/>
                <a:solidFill>
                  <a:schemeClr val="accent2"/>
                </a:solidFill>
                <a:effectLst>
                  <a:outerShdw blurRad="80000" dist="40000" dir="5040000" algn="tl">
                    <a:srgbClr val="000000">
                      <a:alpha val="30000"/>
                    </a:srgbClr>
                  </a:outerShdw>
                </a:effectLst>
              </a:rPr>
              <a:t>Encapsulation</a:t>
            </a:r>
            <a:endParaRPr lang="de-DE" sz="3600" b="1" dirty="0" smtClean="0">
              <a:ln w="11430"/>
              <a:solidFill>
                <a:schemeClr val="accent2"/>
              </a:solidFill>
              <a:effectLst>
                <a:outerShdw blurRad="80000" dist="40000" dir="5040000" algn="tl">
                  <a:srgbClr val="000000">
                    <a:alpha val="30000"/>
                  </a:srgbClr>
                </a:outerShdw>
              </a:effectLst>
            </a:endParaRPr>
          </a:p>
        </p:txBody>
      </p:sp>
      <p:sp>
        <p:nvSpPr>
          <p:cNvPr id="27" name="TextBox 26"/>
          <p:cNvSpPr txBox="1"/>
          <p:nvPr/>
        </p:nvSpPr>
        <p:spPr>
          <a:xfrm>
            <a:off x="6099727" y="5796171"/>
            <a:ext cx="3236784" cy="769441"/>
          </a:xfrm>
          <a:prstGeom prst="rect">
            <a:avLst/>
          </a:prstGeom>
          <a:noFill/>
        </p:spPr>
        <p:txBody>
          <a:bodyPr wrap="none" rtlCol="0">
            <a:spAutoFit/>
          </a:bodyPr>
          <a:lstStyle/>
          <a:p>
            <a:r>
              <a:rPr lang="en-US" sz="4400" b="1" dirty="0" smtClean="0">
                <a:solidFill>
                  <a:schemeClr val="bg1"/>
                </a:solidFill>
              </a:rPr>
              <a:t>THE REALITY</a:t>
            </a:r>
            <a:endParaRPr lang="en-US" sz="4400" b="1" dirty="0">
              <a:solidFill>
                <a:schemeClr val="bg1"/>
              </a:solidFill>
            </a:endParaRPr>
          </a:p>
        </p:txBody>
      </p:sp>
      <p:sp>
        <p:nvSpPr>
          <p:cNvPr id="28" name="Left Arrow 27"/>
          <p:cNvSpPr/>
          <p:nvPr/>
        </p:nvSpPr>
        <p:spPr>
          <a:xfrm>
            <a:off x="1753218" y="3437629"/>
            <a:ext cx="4859314" cy="23469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Multiply 28"/>
          <p:cNvSpPr/>
          <p:nvPr/>
        </p:nvSpPr>
        <p:spPr>
          <a:xfrm>
            <a:off x="4047959" y="3106291"/>
            <a:ext cx="1325267" cy="883567"/>
          </a:xfrm>
          <a:prstGeom prst="mathMultiply">
            <a:avLst/>
          </a:prstGeom>
          <a:solidFill>
            <a:srgbClr val="AA2B1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11481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Namespaces &gt; Classes</a:t>
            </a:r>
            <a:endParaRPr lang="en-US" dirty="0"/>
          </a:p>
        </p:txBody>
      </p:sp>
      <p:sp>
        <p:nvSpPr>
          <p:cNvPr id="3" name="Content Placeholder 2"/>
          <p:cNvSpPr>
            <a:spLocks noGrp="1"/>
          </p:cNvSpPr>
          <p:nvPr>
            <p:ph idx="1"/>
          </p:nvPr>
        </p:nvSpPr>
        <p:spPr/>
        <p:txBody>
          <a:bodyPr/>
          <a:lstStyle/>
          <a:p>
            <a:r>
              <a:rPr lang="en-US" dirty="0" smtClean="0"/>
              <a:t> Much of the feature ‘encapsulation’ offered by objects can be achieved through namespaces</a:t>
            </a:r>
          </a:p>
          <a:p>
            <a:endParaRPr lang="en-US" dirty="0" smtClean="0"/>
          </a:p>
          <a:p>
            <a:r>
              <a:rPr lang="en-US" dirty="0"/>
              <a:t> </a:t>
            </a:r>
            <a:r>
              <a:rPr lang="en-US" dirty="0" smtClean="0"/>
              <a:t>No more class instantiation.</a:t>
            </a:r>
          </a:p>
          <a:p>
            <a:endParaRPr lang="en-US" dirty="0"/>
          </a:p>
          <a:p>
            <a:r>
              <a:rPr lang="en-US" dirty="0"/>
              <a:t> </a:t>
            </a:r>
            <a:r>
              <a:rPr lang="en-US" dirty="0" smtClean="0"/>
              <a:t>No more ‘holder’ classes</a:t>
            </a:r>
            <a:endParaRPr lang="en-US" dirty="0"/>
          </a:p>
        </p:txBody>
      </p:sp>
    </p:spTree>
    <p:extLst>
      <p:ext uri="{BB962C8B-B14F-4D97-AF65-F5344CB8AC3E}">
        <p14:creationId xmlns:p14="http://schemas.microsoft.com/office/powerpoint/2010/main" val="6947954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Learning Curve</a:t>
            </a:r>
            <a:endParaRPr lang="en-US" dirty="0"/>
          </a:p>
        </p:txBody>
      </p:sp>
      <p:cxnSp>
        <p:nvCxnSpPr>
          <p:cNvPr id="16" name="Straight Arrow Connector 15"/>
          <p:cNvCxnSpPr/>
          <p:nvPr/>
        </p:nvCxnSpPr>
        <p:spPr>
          <a:xfrm flipV="1">
            <a:off x="1669143" y="2165762"/>
            <a:ext cx="0" cy="358019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681238" y="5733143"/>
            <a:ext cx="5846838"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681238" y="5418667"/>
            <a:ext cx="800701" cy="161041"/>
          </a:xfrm>
          <a:custGeom>
            <a:avLst/>
            <a:gdLst>
              <a:gd name="connsiteX0" fmla="*/ 0 w 5733142"/>
              <a:gd name="connsiteY0" fmla="*/ 3314095 h 3322897"/>
              <a:gd name="connsiteX1" fmla="*/ 2733523 w 5733142"/>
              <a:gd name="connsiteY1" fmla="*/ 3181047 h 3322897"/>
              <a:gd name="connsiteX2" fmla="*/ 3314095 w 5733142"/>
              <a:gd name="connsiteY2" fmla="*/ 2334381 h 3322897"/>
              <a:gd name="connsiteX3" fmla="*/ 4366381 w 5733142"/>
              <a:gd name="connsiteY3" fmla="*/ 1233714 h 3322897"/>
              <a:gd name="connsiteX4" fmla="*/ 4511523 w 5733142"/>
              <a:gd name="connsiteY4" fmla="*/ 266095 h 3322897"/>
              <a:gd name="connsiteX5" fmla="*/ 5733142 w 5733142"/>
              <a:gd name="connsiteY5" fmla="*/ 0 h 332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142" h="3322897">
                <a:moveTo>
                  <a:pt x="0" y="3314095"/>
                </a:moveTo>
                <a:cubicBezTo>
                  <a:pt x="1090587" y="3329214"/>
                  <a:pt x="2181174" y="3344333"/>
                  <a:pt x="2733523" y="3181047"/>
                </a:cubicBezTo>
                <a:cubicBezTo>
                  <a:pt x="3285872" y="3017761"/>
                  <a:pt x="3041952" y="2658937"/>
                  <a:pt x="3314095" y="2334381"/>
                </a:cubicBezTo>
                <a:cubicBezTo>
                  <a:pt x="3586238" y="2009825"/>
                  <a:pt x="4166810" y="1578428"/>
                  <a:pt x="4366381" y="1233714"/>
                </a:cubicBezTo>
                <a:cubicBezTo>
                  <a:pt x="4565952" y="889000"/>
                  <a:pt x="4283730" y="471714"/>
                  <a:pt x="4511523" y="266095"/>
                </a:cubicBezTo>
                <a:cubicBezTo>
                  <a:pt x="4739317" y="60476"/>
                  <a:pt x="5733142" y="0"/>
                  <a:pt x="5733142" y="0"/>
                </a:cubicBezTo>
              </a:path>
            </a:pathLst>
          </a:cu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816833" y="1801337"/>
            <a:ext cx="1720017" cy="369332"/>
          </a:xfrm>
          <a:prstGeom prst="rect">
            <a:avLst/>
          </a:prstGeom>
          <a:noFill/>
        </p:spPr>
        <p:txBody>
          <a:bodyPr wrap="none" rtlCol="0">
            <a:spAutoFit/>
          </a:bodyPr>
          <a:lstStyle/>
          <a:p>
            <a:r>
              <a:rPr lang="en-US" dirty="0" smtClean="0"/>
              <a:t>Log(Proficiency)</a:t>
            </a:r>
            <a:endParaRPr lang="en-US" dirty="0"/>
          </a:p>
        </p:txBody>
      </p:sp>
      <p:sp>
        <p:nvSpPr>
          <p:cNvPr id="20" name="TextBox 19"/>
          <p:cNvSpPr txBox="1"/>
          <p:nvPr/>
        </p:nvSpPr>
        <p:spPr>
          <a:xfrm>
            <a:off x="7344958" y="5787041"/>
            <a:ext cx="715310" cy="369332"/>
          </a:xfrm>
          <a:prstGeom prst="rect">
            <a:avLst/>
          </a:prstGeom>
          <a:noFill/>
        </p:spPr>
        <p:txBody>
          <a:bodyPr wrap="none" rtlCol="0">
            <a:spAutoFit/>
          </a:bodyPr>
          <a:lstStyle/>
          <a:p>
            <a:r>
              <a:rPr lang="en-US" dirty="0" smtClean="0"/>
              <a:t>Years</a:t>
            </a:r>
            <a:endParaRPr lang="en-US" dirty="0"/>
          </a:p>
        </p:txBody>
      </p:sp>
      <p:sp>
        <p:nvSpPr>
          <p:cNvPr id="21" name="TextBox 20"/>
          <p:cNvSpPr txBox="1"/>
          <p:nvPr/>
        </p:nvSpPr>
        <p:spPr>
          <a:xfrm>
            <a:off x="2617392" y="5746735"/>
            <a:ext cx="320032"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6772802" y="5770926"/>
            <a:ext cx="447959" cy="369332"/>
          </a:xfrm>
          <a:prstGeom prst="rect">
            <a:avLst/>
          </a:prstGeom>
          <a:noFill/>
        </p:spPr>
        <p:txBody>
          <a:bodyPr wrap="none" rtlCol="0">
            <a:spAutoFit/>
          </a:bodyPr>
          <a:lstStyle/>
          <a:p>
            <a:r>
              <a:rPr lang="en-US" dirty="0" smtClean="0"/>
              <a:t>10</a:t>
            </a:r>
            <a:endParaRPr lang="en-US" dirty="0"/>
          </a:p>
        </p:txBody>
      </p:sp>
      <p:sp>
        <p:nvSpPr>
          <p:cNvPr id="33" name="Freeform 32"/>
          <p:cNvSpPr/>
          <p:nvPr/>
        </p:nvSpPr>
        <p:spPr>
          <a:xfrm>
            <a:off x="2467429" y="2322285"/>
            <a:ext cx="4608285" cy="3096381"/>
          </a:xfrm>
          <a:custGeom>
            <a:avLst/>
            <a:gdLst>
              <a:gd name="connsiteX0" fmla="*/ 0 w 4608285"/>
              <a:gd name="connsiteY0" fmla="*/ 2878666 h 2878666"/>
              <a:gd name="connsiteX1" fmla="*/ 133047 w 4608285"/>
              <a:gd name="connsiteY1" fmla="*/ 2854476 h 2878666"/>
              <a:gd name="connsiteX2" fmla="*/ 181428 w 4608285"/>
              <a:gd name="connsiteY2" fmla="*/ 2842381 h 2878666"/>
              <a:gd name="connsiteX3" fmla="*/ 290285 w 4608285"/>
              <a:gd name="connsiteY3" fmla="*/ 2781904 h 2878666"/>
              <a:gd name="connsiteX4" fmla="*/ 362857 w 4608285"/>
              <a:gd name="connsiteY4" fmla="*/ 2769809 h 2878666"/>
              <a:gd name="connsiteX5" fmla="*/ 411238 w 4608285"/>
              <a:gd name="connsiteY5" fmla="*/ 2745619 h 2878666"/>
              <a:gd name="connsiteX6" fmla="*/ 665238 w 4608285"/>
              <a:gd name="connsiteY6" fmla="*/ 2636762 h 2878666"/>
              <a:gd name="connsiteX7" fmla="*/ 737809 w 4608285"/>
              <a:gd name="connsiteY7" fmla="*/ 2588381 h 2878666"/>
              <a:gd name="connsiteX8" fmla="*/ 786190 w 4608285"/>
              <a:gd name="connsiteY8" fmla="*/ 2564190 h 2878666"/>
              <a:gd name="connsiteX9" fmla="*/ 895047 w 4608285"/>
              <a:gd name="connsiteY9" fmla="*/ 2479524 h 2878666"/>
              <a:gd name="connsiteX10" fmla="*/ 943428 w 4608285"/>
              <a:gd name="connsiteY10" fmla="*/ 2455333 h 2878666"/>
              <a:gd name="connsiteX11" fmla="*/ 1003904 w 4608285"/>
              <a:gd name="connsiteY11" fmla="*/ 2406952 h 2878666"/>
              <a:gd name="connsiteX12" fmla="*/ 1112761 w 4608285"/>
              <a:gd name="connsiteY12" fmla="*/ 2346476 h 2878666"/>
              <a:gd name="connsiteX13" fmla="*/ 1136952 w 4608285"/>
              <a:gd name="connsiteY13" fmla="*/ 2322285 h 2878666"/>
              <a:gd name="connsiteX14" fmla="*/ 1257904 w 4608285"/>
              <a:gd name="connsiteY14" fmla="*/ 2237619 h 2878666"/>
              <a:gd name="connsiteX15" fmla="*/ 1366761 w 4608285"/>
              <a:gd name="connsiteY15" fmla="*/ 2152952 h 2878666"/>
              <a:gd name="connsiteX16" fmla="*/ 1475619 w 4608285"/>
              <a:gd name="connsiteY16" fmla="*/ 2080381 h 2878666"/>
              <a:gd name="connsiteX17" fmla="*/ 1499809 w 4608285"/>
              <a:gd name="connsiteY17" fmla="*/ 2056190 h 2878666"/>
              <a:gd name="connsiteX18" fmla="*/ 1524000 w 4608285"/>
              <a:gd name="connsiteY18" fmla="*/ 2019904 h 2878666"/>
              <a:gd name="connsiteX19" fmla="*/ 1608666 w 4608285"/>
              <a:gd name="connsiteY19" fmla="*/ 1995714 h 2878666"/>
              <a:gd name="connsiteX20" fmla="*/ 1693333 w 4608285"/>
              <a:gd name="connsiteY20" fmla="*/ 1971524 h 2878666"/>
              <a:gd name="connsiteX21" fmla="*/ 1753809 w 4608285"/>
              <a:gd name="connsiteY21" fmla="*/ 1947333 h 2878666"/>
              <a:gd name="connsiteX22" fmla="*/ 1850571 w 4608285"/>
              <a:gd name="connsiteY22" fmla="*/ 1874762 h 2878666"/>
              <a:gd name="connsiteX23" fmla="*/ 1983619 w 4608285"/>
              <a:gd name="connsiteY23" fmla="*/ 1838476 h 2878666"/>
              <a:gd name="connsiteX24" fmla="*/ 2007809 w 4608285"/>
              <a:gd name="connsiteY24" fmla="*/ 1814285 h 2878666"/>
              <a:gd name="connsiteX25" fmla="*/ 2177142 w 4608285"/>
              <a:gd name="connsiteY25" fmla="*/ 1693333 h 2878666"/>
              <a:gd name="connsiteX26" fmla="*/ 2491619 w 4608285"/>
              <a:gd name="connsiteY26" fmla="*/ 1524000 h 2878666"/>
              <a:gd name="connsiteX27" fmla="*/ 2515809 w 4608285"/>
              <a:gd name="connsiteY27" fmla="*/ 1499809 h 2878666"/>
              <a:gd name="connsiteX28" fmla="*/ 2552095 w 4608285"/>
              <a:gd name="connsiteY28" fmla="*/ 1451428 h 2878666"/>
              <a:gd name="connsiteX29" fmla="*/ 2612571 w 4608285"/>
              <a:gd name="connsiteY29" fmla="*/ 1415143 h 2878666"/>
              <a:gd name="connsiteX30" fmla="*/ 2697238 w 4608285"/>
              <a:gd name="connsiteY30" fmla="*/ 1342571 h 2878666"/>
              <a:gd name="connsiteX31" fmla="*/ 2745619 w 4608285"/>
              <a:gd name="connsiteY31" fmla="*/ 1318381 h 2878666"/>
              <a:gd name="connsiteX32" fmla="*/ 2878666 w 4608285"/>
              <a:gd name="connsiteY32" fmla="*/ 1197428 h 2878666"/>
              <a:gd name="connsiteX33" fmla="*/ 3011714 w 4608285"/>
              <a:gd name="connsiteY33" fmla="*/ 1112762 h 2878666"/>
              <a:gd name="connsiteX34" fmla="*/ 3096381 w 4608285"/>
              <a:gd name="connsiteY34" fmla="*/ 1040190 h 2878666"/>
              <a:gd name="connsiteX35" fmla="*/ 3132666 w 4608285"/>
              <a:gd name="connsiteY35" fmla="*/ 1016000 h 2878666"/>
              <a:gd name="connsiteX36" fmla="*/ 3168952 w 4608285"/>
              <a:gd name="connsiteY36" fmla="*/ 979714 h 2878666"/>
              <a:gd name="connsiteX37" fmla="*/ 3265714 w 4608285"/>
              <a:gd name="connsiteY37" fmla="*/ 919238 h 2878666"/>
              <a:gd name="connsiteX38" fmla="*/ 3459238 w 4608285"/>
              <a:gd name="connsiteY38" fmla="*/ 749904 h 2878666"/>
              <a:gd name="connsiteX39" fmla="*/ 3797904 w 4608285"/>
              <a:gd name="connsiteY39" fmla="*/ 495904 h 2878666"/>
              <a:gd name="connsiteX40" fmla="*/ 3979333 w 4608285"/>
              <a:gd name="connsiteY40" fmla="*/ 326571 h 2878666"/>
              <a:gd name="connsiteX41" fmla="*/ 4015619 w 4608285"/>
              <a:gd name="connsiteY41" fmla="*/ 302381 h 2878666"/>
              <a:gd name="connsiteX42" fmla="*/ 4100285 w 4608285"/>
              <a:gd name="connsiteY42" fmla="*/ 266095 h 2878666"/>
              <a:gd name="connsiteX43" fmla="*/ 4160761 w 4608285"/>
              <a:gd name="connsiteY43" fmla="*/ 229809 h 2878666"/>
              <a:gd name="connsiteX44" fmla="*/ 4209142 w 4608285"/>
              <a:gd name="connsiteY44" fmla="*/ 217714 h 2878666"/>
              <a:gd name="connsiteX45" fmla="*/ 4257523 w 4608285"/>
              <a:gd name="connsiteY45" fmla="*/ 193524 h 2878666"/>
              <a:gd name="connsiteX46" fmla="*/ 4330095 w 4608285"/>
              <a:gd name="connsiteY46" fmla="*/ 169333 h 2878666"/>
              <a:gd name="connsiteX47" fmla="*/ 4366381 w 4608285"/>
              <a:gd name="connsiteY47" fmla="*/ 157238 h 2878666"/>
              <a:gd name="connsiteX48" fmla="*/ 4402666 w 4608285"/>
              <a:gd name="connsiteY48" fmla="*/ 145143 h 2878666"/>
              <a:gd name="connsiteX49" fmla="*/ 4511523 w 4608285"/>
              <a:gd name="connsiteY49" fmla="*/ 72571 h 2878666"/>
              <a:gd name="connsiteX50" fmla="*/ 4559904 w 4608285"/>
              <a:gd name="connsiteY50" fmla="*/ 36285 h 2878666"/>
              <a:gd name="connsiteX51" fmla="*/ 4608285 w 4608285"/>
              <a:gd name="connsiteY51" fmla="*/ 0 h 28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608285" h="2878666">
                <a:moveTo>
                  <a:pt x="0" y="2878666"/>
                </a:moveTo>
                <a:cubicBezTo>
                  <a:pt x="52517" y="2869913"/>
                  <a:pt x="82333" y="2865746"/>
                  <a:pt x="133047" y="2854476"/>
                </a:cubicBezTo>
                <a:cubicBezTo>
                  <a:pt x="149274" y="2850870"/>
                  <a:pt x="165301" y="2846413"/>
                  <a:pt x="181428" y="2842381"/>
                </a:cubicBezTo>
                <a:cubicBezTo>
                  <a:pt x="217220" y="2818520"/>
                  <a:pt x="247499" y="2796166"/>
                  <a:pt x="290285" y="2781904"/>
                </a:cubicBezTo>
                <a:cubicBezTo>
                  <a:pt x="313551" y="2774149"/>
                  <a:pt x="338666" y="2773841"/>
                  <a:pt x="362857" y="2769809"/>
                </a:cubicBezTo>
                <a:cubicBezTo>
                  <a:pt x="378984" y="2761746"/>
                  <a:pt x="394620" y="2752616"/>
                  <a:pt x="411238" y="2745619"/>
                </a:cubicBezTo>
                <a:cubicBezTo>
                  <a:pt x="482748" y="2715510"/>
                  <a:pt x="590476" y="2680373"/>
                  <a:pt x="665238" y="2636762"/>
                </a:cubicBezTo>
                <a:cubicBezTo>
                  <a:pt x="690351" y="2622113"/>
                  <a:pt x="712879" y="2603339"/>
                  <a:pt x="737809" y="2588381"/>
                </a:cubicBezTo>
                <a:cubicBezTo>
                  <a:pt x="753270" y="2579104"/>
                  <a:pt x="771365" y="2574453"/>
                  <a:pt x="786190" y="2564190"/>
                </a:cubicBezTo>
                <a:cubicBezTo>
                  <a:pt x="823985" y="2538024"/>
                  <a:pt x="853931" y="2500082"/>
                  <a:pt x="895047" y="2479524"/>
                </a:cubicBezTo>
                <a:cubicBezTo>
                  <a:pt x="911174" y="2471460"/>
                  <a:pt x="928426" y="2465335"/>
                  <a:pt x="943428" y="2455333"/>
                </a:cubicBezTo>
                <a:cubicBezTo>
                  <a:pt x="964908" y="2441013"/>
                  <a:pt x="982124" y="2420812"/>
                  <a:pt x="1003904" y="2406952"/>
                </a:cubicBezTo>
                <a:cubicBezTo>
                  <a:pt x="1071663" y="2363833"/>
                  <a:pt x="1063547" y="2385847"/>
                  <a:pt x="1112761" y="2346476"/>
                </a:cubicBezTo>
                <a:cubicBezTo>
                  <a:pt x="1121666" y="2339352"/>
                  <a:pt x="1127829" y="2329127"/>
                  <a:pt x="1136952" y="2322285"/>
                </a:cubicBezTo>
                <a:cubicBezTo>
                  <a:pt x="1176323" y="2292757"/>
                  <a:pt x="1218284" y="2266812"/>
                  <a:pt x="1257904" y="2237619"/>
                </a:cubicBezTo>
                <a:cubicBezTo>
                  <a:pt x="1294912" y="2210350"/>
                  <a:pt x="1328512" y="2178451"/>
                  <a:pt x="1366761" y="2152952"/>
                </a:cubicBezTo>
                <a:cubicBezTo>
                  <a:pt x="1403047" y="2128762"/>
                  <a:pt x="1444783" y="2111219"/>
                  <a:pt x="1475619" y="2080381"/>
                </a:cubicBezTo>
                <a:cubicBezTo>
                  <a:pt x="1483682" y="2072317"/>
                  <a:pt x="1492685" y="2065095"/>
                  <a:pt x="1499809" y="2056190"/>
                </a:cubicBezTo>
                <a:cubicBezTo>
                  <a:pt x="1508890" y="2044839"/>
                  <a:pt x="1511293" y="2026964"/>
                  <a:pt x="1524000" y="2019904"/>
                </a:cubicBezTo>
                <a:cubicBezTo>
                  <a:pt x="1549658" y="2005650"/>
                  <a:pt x="1580349" y="2003437"/>
                  <a:pt x="1608666" y="1995714"/>
                </a:cubicBezTo>
                <a:cubicBezTo>
                  <a:pt x="1655258" y="1983007"/>
                  <a:pt x="1652136" y="1986973"/>
                  <a:pt x="1693333" y="1971524"/>
                </a:cubicBezTo>
                <a:cubicBezTo>
                  <a:pt x="1713662" y="1963900"/>
                  <a:pt x="1735318" y="1958712"/>
                  <a:pt x="1753809" y="1947333"/>
                </a:cubicBezTo>
                <a:cubicBezTo>
                  <a:pt x="1788146" y="1926203"/>
                  <a:pt x="1814997" y="1893735"/>
                  <a:pt x="1850571" y="1874762"/>
                </a:cubicBezTo>
                <a:cubicBezTo>
                  <a:pt x="1863261" y="1867994"/>
                  <a:pt x="1956579" y="1845236"/>
                  <a:pt x="1983619" y="1838476"/>
                </a:cubicBezTo>
                <a:cubicBezTo>
                  <a:pt x="1991682" y="1830412"/>
                  <a:pt x="1999151" y="1821706"/>
                  <a:pt x="2007809" y="1814285"/>
                </a:cubicBezTo>
                <a:cubicBezTo>
                  <a:pt x="2062361" y="1767526"/>
                  <a:pt x="2114339" y="1731463"/>
                  <a:pt x="2177142" y="1693333"/>
                </a:cubicBezTo>
                <a:cubicBezTo>
                  <a:pt x="2393047" y="1562248"/>
                  <a:pt x="2339635" y="1589135"/>
                  <a:pt x="2491619" y="1524000"/>
                </a:cubicBezTo>
                <a:cubicBezTo>
                  <a:pt x="2499682" y="1515936"/>
                  <a:pt x="2508509" y="1508569"/>
                  <a:pt x="2515809" y="1499809"/>
                </a:cubicBezTo>
                <a:cubicBezTo>
                  <a:pt x="2528714" y="1484323"/>
                  <a:pt x="2536924" y="1464703"/>
                  <a:pt x="2552095" y="1451428"/>
                </a:cubicBezTo>
                <a:cubicBezTo>
                  <a:pt x="2569787" y="1435947"/>
                  <a:pt x="2593764" y="1429248"/>
                  <a:pt x="2612571" y="1415143"/>
                </a:cubicBezTo>
                <a:cubicBezTo>
                  <a:pt x="2642308" y="1392840"/>
                  <a:pt x="2667176" y="1364434"/>
                  <a:pt x="2697238" y="1342571"/>
                </a:cubicBezTo>
                <a:cubicBezTo>
                  <a:pt x="2711820" y="1331966"/>
                  <a:pt x="2731540" y="1329645"/>
                  <a:pt x="2745619" y="1318381"/>
                </a:cubicBezTo>
                <a:cubicBezTo>
                  <a:pt x="2792421" y="1280939"/>
                  <a:pt x="2831239" y="1234076"/>
                  <a:pt x="2878666" y="1197428"/>
                </a:cubicBezTo>
                <a:cubicBezTo>
                  <a:pt x="2920262" y="1165286"/>
                  <a:pt x="2969099" y="1143540"/>
                  <a:pt x="3011714" y="1112762"/>
                </a:cubicBezTo>
                <a:cubicBezTo>
                  <a:pt x="3041848" y="1090999"/>
                  <a:pt x="3067355" y="1063411"/>
                  <a:pt x="3096381" y="1040190"/>
                </a:cubicBezTo>
                <a:cubicBezTo>
                  <a:pt x="3107732" y="1031109"/>
                  <a:pt x="3121499" y="1025306"/>
                  <a:pt x="3132666" y="1016000"/>
                </a:cubicBezTo>
                <a:cubicBezTo>
                  <a:pt x="3145807" y="1005049"/>
                  <a:pt x="3155118" y="989775"/>
                  <a:pt x="3168952" y="979714"/>
                </a:cubicBezTo>
                <a:cubicBezTo>
                  <a:pt x="3199713" y="957343"/>
                  <a:pt x="3235893" y="942847"/>
                  <a:pt x="3265714" y="919238"/>
                </a:cubicBezTo>
                <a:cubicBezTo>
                  <a:pt x="3332919" y="866034"/>
                  <a:pt x="3392156" y="803264"/>
                  <a:pt x="3459238" y="749904"/>
                </a:cubicBezTo>
                <a:cubicBezTo>
                  <a:pt x="3569671" y="662059"/>
                  <a:pt x="3698123" y="595684"/>
                  <a:pt x="3797904" y="495904"/>
                </a:cubicBezTo>
                <a:cubicBezTo>
                  <a:pt x="3890722" y="403087"/>
                  <a:pt x="3895337" y="389567"/>
                  <a:pt x="3979333" y="326571"/>
                </a:cubicBezTo>
                <a:cubicBezTo>
                  <a:pt x="3990962" y="317849"/>
                  <a:pt x="4002617" y="308882"/>
                  <a:pt x="4015619" y="302381"/>
                </a:cubicBezTo>
                <a:cubicBezTo>
                  <a:pt x="4186895" y="216742"/>
                  <a:pt x="3873783" y="391929"/>
                  <a:pt x="4100285" y="266095"/>
                </a:cubicBezTo>
                <a:cubicBezTo>
                  <a:pt x="4120835" y="254678"/>
                  <a:pt x="4139278" y="239357"/>
                  <a:pt x="4160761" y="229809"/>
                </a:cubicBezTo>
                <a:cubicBezTo>
                  <a:pt x="4175952" y="223058"/>
                  <a:pt x="4193577" y="223551"/>
                  <a:pt x="4209142" y="217714"/>
                </a:cubicBezTo>
                <a:cubicBezTo>
                  <a:pt x="4226024" y="211383"/>
                  <a:pt x="4240782" y="200220"/>
                  <a:pt x="4257523" y="193524"/>
                </a:cubicBezTo>
                <a:cubicBezTo>
                  <a:pt x="4281198" y="184054"/>
                  <a:pt x="4305904" y="177397"/>
                  <a:pt x="4330095" y="169333"/>
                </a:cubicBezTo>
                <a:lnTo>
                  <a:pt x="4366381" y="157238"/>
                </a:lnTo>
                <a:lnTo>
                  <a:pt x="4402666" y="145143"/>
                </a:lnTo>
                <a:cubicBezTo>
                  <a:pt x="4438952" y="120952"/>
                  <a:pt x="4476635" y="98737"/>
                  <a:pt x="4511523" y="72571"/>
                </a:cubicBezTo>
                <a:cubicBezTo>
                  <a:pt x="4527650" y="60476"/>
                  <a:pt x="4543500" y="48002"/>
                  <a:pt x="4559904" y="36285"/>
                </a:cubicBezTo>
                <a:cubicBezTo>
                  <a:pt x="4607774" y="2092"/>
                  <a:pt x="4583228" y="25057"/>
                  <a:pt x="4608285" y="0"/>
                </a:cubicBezTo>
              </a:path>
            </a:pathLst>
          </a:custGeom>
          <a:ln>
            <a:solidFill>
              <a:srgbClr val="64A73B"/>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1917761" y="4418880"/>
            <a:ext cx="1238177" cy="646331"/>
          </a:xfrm>
          <a:prstGeom prst="rect">
            <a:avLst/>
          </a:prstGeom>
          <a:noFill/>
        </p:spPr>
        <p:txBody>
          <a:bodyPr wrap="none" rtlCol="0">
            <a:spAutoFit/>
          </a:bodyPr>
          <a:lstStyle/>
          <a:p>
            <a:r>
              <a:rPr lang="en-US" dirty="0" smtClean="0"/>
              <a:t>Current </a:t>
            </a:r>
          </a:p>
          <a:p>
            <a:r>
              <a:rPr lang="en-US" dirty="0" smtClean="0"/>
              <a:t>Proficiency</a:t>
            </a:r>
            <a:endParaRPr lang="en-US" dirty="0"/>
          </a:p>
        </p:txBody>
      </p:sp>
      <p:pic>
        <p:nvPicPr>
          <p:cNvPr id="36" name="Picture 35"/>
          <p:cNvPicPr>
            <a:picLocks noChangeAspect="1"/>
          </p:cNvPicPr>
          <p:nvPr/>
        </p:nvPicPr>
        <p:blipFill>
          <a:blip r:embed="rId2"/>
          <a:stretch>
            <a:fillRect/>
          </a:stretch>
        </p:blipFill>
        <p:spPr>
          <a:xfrm>
            <a:off x="6639867" y="2020067"/>
            <a:ext cx="888209" cy="884261"/>
          </a:xfrm>
          <a:prstGeom prst="rect">
            <a:avLst/>
          </a:prstGeom>
        </p:spPr>
      </p:pic>
      <p:cxnSp>
        <p:nvCxnSpPr>
          <p:cNvPr id="38" name="Straight Arrow Connector 37"/>
          <p:cNvCxnSpPr>
            <a:endCxn id="33" idx="0"/>
          </p:cNvCxnSpPr>
          <p:nvPr/>
        </p:nvCxnSpPr>
        <p:spPr>
          <a:xfrm>
            <a:off x="2467429" y="5065211"/>
            <a:ext cx="0" cy="353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043249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Pushpin.thmx</Template>
  <TotalTime>1373</TotalTime>
  <Words>1503</Words>
  <Application>Microsoft Macintosh PowerPoint</Application>
  <PresentationFormat>On-screen Show (4:3)</PresentationFormat>
  <Paragraphs>507</Paragraphs>
  <Slides>83</Slides>
  <Notes>0</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Pushpin</vt:lpstr>
      <vt:lpstr>What Clojure has taught me</vt:lpstr>
      <vt:lpstr>Caveat</vt:lpstr>
      <vt:lpstr>About Me</vt:lpstr>
      <vt:lpstr>About Me</vt:lpstr>
      <vt:lpstr>The Motivation</vt:lpstr>
      <vt:lpstr>Killer Applications</vt:lpstr>
      <vt:lpstr>PowerPoint Presentation</vt:lpstr>
      <vt:lpstr>Current Learning Curve</vt:lpstr>
      <vt:lpstr>Future Learning Curve</vt:lpstr>
      <vt:lpstr>Clojure has made me a Better Programmer</vt:lpstr>
      <vt:lpstr>Talk Outline</vt:lpstr>
      <vt:lpstr>Talk Outline</vt:lpstr>
      <vt:lpstr>PowerPoint Presentation</vt:lpstr>
      <vt:lpstr>PowerPoint Presentation</vt:lpstr>
      <vt:lpstr>PowerPoint Presentation</vt:lpstr>
      <vt:lpstr>PowerPoint Presentation</vt:lpstr>
      <vt:lpstr>PowerPoint Presentation</vt:lpstr>
      <vt:lpstr>What can we do?</vt:lpstr>
      <vt:lpstr>Language = Mindset</vt:lpstr>
      <vt:lpstr>Changing our language = Changing our mindset!</vt:lpstr>
      <vt:lpstr>Frustrating</vt:lpstr>
      <vt:lpstr>Clojure’s Mindset</vt:lpstr>
      <vt:lpstr> Preventing Bad Practices</vt:lpstr>
      <vt:lpstr>Do Not Overwrite!</vt:lpstr>
      <vt:lpstr> Implement Languages, not Features </vt:lpstr>
      <vt:lpstr>PowerPoint Presentation</vt:lpstr>
      <vt:lpstr>Unit Tests</vt:lpstr>
      <vt:lpstr>PowerPoint Presentation</vt:lpstr>
      <vt:lpstr>PowerPoint Presentation</vt:lpstr>
      <vt:lpstr>PowerPoint Presentation</vt:lpstr>
      <vt:lpstr>Many More</vt:lpstr>
      <vt:lpstr>Focus on Application, not Data Transcription</vt:lpstr>
      <vt:lpstr>PowerPoint Presentation</vt:lpstr>
      <vt:lpstr>Encapsulation</vt:lpstr>
      <vt:lpstr>Common Format</vt:lpstr>
      <vt:lpstr>Talk Outline</vt:lpstr>
      <vt:lpstr>Talk Outline</vt:lpstr>
      <vt:lpstr>Deploy First,  Ask Questions Later</vt:lpstr>
      <vt:lpstr>Terminal + Textmate</vt:lpstr>
      <vt:lpstr>Commands</vt:lpstr>
      <vt:lpstr>The Big Picture</vt:lpstr>
      <vt:lpstr>PowerPoint Presentation</vt:lpstr>
      <vt:lpstr>PowerPoint Presentation</vt:lpstr>
      <vt:lpstr>PowerPoint Presentation</vt:lpstr>
      <vt:lpstr>PowerPoint Presentation</vt:lpstr>
      <vt:lpstr>PowerPoint Presentation</vt:lpstr>
      <vt:lpstr>PowerPoint Presentation</vt:lpstr>
      <vt:lpstr>The most painful part of coding is in creation of the environment</vt:lpstr>
      <vt:lpstr>Repl Tools</vt:lpstr>
      <vt:lpstr>My Workflow</vt:lpstr>
      <vt:lpstr>Explore Github Projects</vt:lpstr>
      <vt:lpstr>Exploratory Code A</vt:lpstr>
      <vt:lpstr>Exploratory Code B</vt:lpstr>
      <vt:lpstr>Full Projects</vt:lpstr>
      <vt:lpstr>Projects take &lt; 5 shell commands to fully deploy</vt:lpstr>
      <vt:lpstr>How it Works</vt:lpstr>
      <vt:lpstr>PowerPoint Presentation</vt:lpstr>
      <vt:lpstr>DEMO TIME!</vt:lpstr>
      <vt:lpstr>demos</vt:lpstr>
      <vt:lpstr>Talk Outline</vt:lpstr>
      <vt:lpstr>Talk Outline</vt:lpstr>
      <vt:lpstr>News</vt:lpstr>
      <vt:lpstr>Talks</vt:lpstr>
      <vt:lpstr>Tutorials</vt:lpstr>
      <vt:lpstr>Tutorials</vt:lpstr>
      <vt:lpstr>Blogs</vt:lpstr>
      <vt:lpstr>Talk Outline</vt:lpstr>
      <vt:lpstr>Thank You</vt:lpstr>
      <vt:lpstr>PowerPoint Presentation</vt:lpstr>
      <vt:lpstr>PowerPoint Presentation</vt:lpstr>
      <vt:lpstr>PowerPoint Presentation</vt:lpstr>
      <vt:lpstr>leiningen</vt:lpstr>
      <vt:lpstr>PowerPoint Presentation</vt:lpstr>
      <vt:lpstr>leiningen - demo</vt:lpstr>
      <vt:lpstr>cljr</vt:lpstr>
      <vt:lpstr>eclipse + ccw</vt:lpstr>
      <vt:lpstr>eclipse - demo</vt:lpstr>
      <vt:lpstr>Play</vt:lpstr>
      <vt:lpstr>Organisation</vt:lpstr>
      <vt:lpstr>PowerPoint Presentation</vt:lpstr>
      <vt:lpstr>Motivation</vt:lpstr>
      <vt:lpstr>PowerPoint Presentation</vt:lpstr>
      <vt:lpstr>Namespaces &gt; Classes</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Clojure has taught me</dc:title>
  <dc:creator>Chris Zheng</dc:creator>
  <cp:lastModifiedBy>Chris Zheng</cp:lastModifiedBy>
  <cp:revision>83</cp:revision>
  <dcterms:created xsi:type="dcterms:W3CDTF">2012-05-04T06:14:05Z</dcterms:created>
  <dcterms:modified xsi:type="dcterms:W3CDTF">2012-06-14T05:14:03Z</dcterms:modified>
</cp:coreProperties>
</file>